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handoutMasterIdLst>
    <p:handoutMasterId r:id="rId16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FDA1-D881-4D7D-B7E8-B42BCE0D664A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C44C1-AC60-4557-A787-A8A8CD3539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3747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536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06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250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173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830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3927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85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068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138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787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449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877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45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208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2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042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B828E-347A-470D-B76A-32CDDBDBA37E}" type="datetimeFigureOut">
              <a:rPr lang="sk-SK" smtClean="0"/>
              <a:t>7. 6. 2023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8040B6-A945-4406-BEE7-6A22C716CB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47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lenka.zuravlovova@uvlf.s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kmsysts.s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Zápisy študentov do prvých ročníkov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03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Rozvrhy hodín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9212" y="1422400"/>
            <a:ext cx="8915400" cy="448882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 </a:t>
            </a:r>
            <a:r>
              <a:rPr lang="sk-SK" sz="2400" b="1" dirty="0" smtClean="0">
                <a:solidFill>
                  <a:schemeClr val="tx1"/>
                </a:solidFill>
              </a:rPr>
              <a:t>Nájdete iba na webovej stránke: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 	- sekcia: ŠTUDENTI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	</a:t>
            </a:r>
            <a:r>
              <a:rPr lang="sk-SK" sz="2400" dirty="0" smtClean="0">
                <a:solidFill>
                  <a:schemeClr val="tx1"/>
                </a:solidFill>
              </a:rPr>
              <a:t>	- rozvrh hodín 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2400" b="1" dirty="0" smtClean="0">
                <a:solidFill>
                  <a:srgbClr val="FF0000"/>
                </a:solidFill>
              </a:rPr>
              <a:t>Študijná skupina = krúžok v AIS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Prednášky sú spoločné pre všetkých študentov 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Cvičenia absolvujú študenti podľa zaradenia do študijných skupín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0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7441" y="624110"/>
            <a:ext cx="9127172" cy="1280890"/>
          </a:xfrm>
        </p:spPr>
        <p:txBody>
          <a:bodyPr>
            <a:normAutofit/>
          </a:bodyPr>
          <a:lstStyle/>
          <a:p>
            <a:r>
              <a:rPr lang="sk-SK" b="1" dirty="0" smtClean="0"/>
              <a:t>Sociálne štipendiá, </a:t>
            </a:r>
            <a:r>
              <a:rPr lang="sk-SK" b="1" dirty="0" smtClean="0"/>
              <a:t>iné </a:t>
            </a:r>
            <a:r>
              <a:rPr lang="sk-SK" b="1" dirty="0" smtClean="0"/>
              <a:t>druhy štipendií, </a:t>
            </a:r>
            <a:r>
              <a:rPr lang="sk-SK" b="1" dirty="0" smtClean="0"/>
              <a:t>študenti </a:t>
            </a:r>
            <a:r>
              <a:rPr lang="sk-SK" b="1" dirty="0" smtClean="0"/>
              <a:t>so špecifickými potrebami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663700" y="1905000"/>
            <a:ext cx="10350500" cy="4508500"/>
          </a:xfrm>
        </p:spPr>
        <p:txBody>
          <a:bodyPr>
            <a:normAutofit fontScale="77500" lnSpcReduction="20000"/>
          </a:bodyPr>
          <a:lstStyle/>
          <a:p>
            <a:r>
              <a:rPr lang="sk-SK" sz="3100" dirty="0">
                <a:solidFill>
                  <a:schemeClr val="tx1"/>
                </a:solidFill>
              </a:rPr>
              <a:t>Žiadosť o sociálne štipendium spolu s jej prílohami študent podáva na študijnom oddelení u Mgr. </a:t>
            </a:r>
            <a:r>
              <a:rPr lang="sk-SK" sz="3100" dirty="0" smtClean="0">
                <a:solidFill>
                  <a:schemeClr val="tx1"/>
                </a:solidFill>
              </a:rPr>
              <a:t> Lenky </a:t>
            </a:r>
            <a:r>
              <a:rPr lang="sk-SK" sz="3100" dirty="0" err="1" smtClean="0">
                <a:solidFill>
                  <a:schemeClr val="tx1"/>
                </a:solidFill>
              </a:rPr>
              <a:t>Žuravlovovej</a:t>
            </a:r>
            <a:r>
              <a:rPr lang="sk-SK" sz="3100" dirty="0" smtClean="0">
                <a:solidFill>
                  <a:schemeClr val="tx1"/>
                </a:solidFill>
              </a:rPr>
              <a:t>.</a:t>
            </a:r>
            <a:endParaRPr lang="sk-SK" sz="3100" dirty="0">
              <a:solidFill>
                <a:schemeClr val="tx1"/>
              </a:solidFill>
            </a:endParaRPr>
          </a:p>
          <a:p>
            <a:r>
              <a:rPr lang="sk-SK" sz="3100" dirty="0">
                <a:solidFill>
                  <a:schemeClr val="tx1"/>
                </a:solidFill>
              </a:rPr>
              <a:t>Bližšie informácie sú zverejnené na webovom sídle univerzity, v časti Informácie pre študentov- Sociálne štipendiá</a:t>
            </a:r>
            <a:r>
              <a:rPr lang="sk-SK" sz="31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sk-SK" sz="3100" dirty="0">
              <a:solidFill>
                <a:schemeClr val="tx1"/>
              </a:solidFill>
            </a:endParaRPr>
          </a:p>
          <a:p>
            <a:r>
              <a:rPr lang="sk-SK" sz="3100" dirty="0">
                <a:solidFill>
                  <a:schemeClr val="tx1"/>
                </a:solidFill>
              </a:rPr>
              <a:t>Základné informácie o </a:t>
            </a:r>
            <a:r>
              <a:rPr lang="sk-SK" sz="3100" b="1" dirty="0">
                <a:solidFill>
                  <a:schemeClr val="tx1"/>
                </a:solidFill>
              </a:rPr>
              <a:t>podpore študentov so špecifickými potrebami </a:t>
            </a:r>
            <a:r>
              <a:rPr lang="sk-SK" sz="3100" dirty="0">
                <a:solidFill>
                  <a:schemeClr val="tx1"/>
                </a:solidFill>
              </a:rPr>
              <a:t>(na strednej škole integrovaný študent) </a:t>
            </a:r>
          </a:p>
          <a:p>
            <a:r>
              <a:rPr lang="sk-SK" sz="3100" dirty="0">
                <a:solidFill>
                  <a:schemeClr val="tx1"/>
                </a:solidFill>
              </a:rPr>
              <a:t>sú zverejnené na webovom sídle univerzity, v časti študenti – Študenti so špecifickými potrebami.</a:t>
            </a:r>
          </a:p>
          <a:p>
            <a:r>
              <a:rPr lang="sk-SK" sz="3100" dirty="0">
                <a:solidFill>
                  <a:schemeClr val="tx1"/>
                </a:solidFill>
              </a:rPr>
              <a:t>Každá žiadosť je riešená individuálne na osobnom stretnutí.</a:t>
            </a:r>
          </a:p>
          <a:p>
            <a:r>
              <a:rPr lang="sk-SK" sz="3100" dirty="0">
                <a:solidFill>
                  <a:schemeClr val="tx1"/>
                </a:solidFill>
              </a:rPr>
              <a:t>Kontaktná osoba: Mgr. Lenka Žuravlovová </a:t>
            </a:r>
            <a:r>
              <a:rPr lang="sk-SK" sz="3100" dirty="0" smtClean="0">
                <a:solidFill>
                  <a:schemeClr val="tx1"/>
                </a:solidFill>
              </a:rPr>
              <a:t>(</a:t>
            </a:r>
            <a:r>
              <a:rPr lang="sk-SK" sz="3100" u="sng" dirty="0" smtClean="0">
                <a:hlinkClick r:id="rId2"/>
              </a:rPr>
              <a:t>lenka.zuravlovova@uvlf.sk</a:t>
            </a:r>
            <a:r>
              <a:rPr lang="sk-SK" sz="3100" u="sng" dirty="0" smtClean="0"/>
              <a:t>)</a:t>
            </a:r>
            <a:endParaRPr lang="sk-SK" sz="31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053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Ostatné informácie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070100" y="1536700"/>
            <a:ext cx="9994900" cy="4851400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Vnútorný predpis – Školné a poplatky (zverejnený na webovom sídle, vnútorné predpisy)</a:t>
            </a:r>
          </a:p>
          <a:p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Informácia o </a:t>
            </a:r>
            <a:r>
              <a:rPr lang="sk-SK" sz="2400" b="1" dirty="0" smtClean="0">
                <a:solidFill>
                  <a:schemeClr val="tx1"/>
                </a:solidFill>
              </a:rPr>
              <a:t>predchádzajúcom a súbežnom štúdiu </a:t>
            </a:r>
            <a:r>
              <a:rPr lang="sk-SK" sz="2400" dirty="0" smtClean="0">
                <a:solidFill>
                  <a:schemeClr val="tx1"/>
                </a:solidFill>
              </a:rPr>
              <a:t>na inej vysokej škole (vyplniť tlačivo a doručiť na ŠO </a:t>
            </a:r>
            <a:r>
              <a:rPr lang="sk-SK" sz="2400" b="1" dirty="0" smtClean="0">
                <a:solidFill>
                  <a:schemeClr val="tx1"/>
                </a:solidFill>
              </a:rPr>
              <a:t>do 25. 9.</a:t>
            </a:r>
            <a:r>
              <a:rPr lang="sk-SK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Práva a povinnosti študenti (zákon o VŠ, Študijný poriadok – čl. 26)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Povinnosť nahlásenie zmien v osobných údajoch na študijné oddelenie (ŠO)  - </a:t>
            </a:r>
            <a:r>
              <a:rPr lang="sk-SK" sz="2400" b="1" dirty="0" smtClean="0">
                <a:solidFill>
                  <a:schemeClr val="tx1"/>
                </a:solidFill>
              </a:rPr>
              <a:t>do 8 dní odo dňa zmeny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Povinnosť používať </a:t>
            </a:r>
            <a:r>
              <a:rPr lang="sk-SK" sz="2400" b="1" dirty="0" smtClean="0">
                <a:solidFill>
                  <a:schemeClr val="tx1"/>
                </a:solidFill>
              </a:rPr>
              <a:t>pridelené študentské adresy </a:t>
            </a:r>
            <a:r>
              <a:rPr lang="sk-SK" sz="2400" dirty="0" smtClean="0">
                <a:solidFill>
                  <a:schemeClr val="tx1"/>
                </a:solidFill>
              </a:rPr>
              <a:t>v emailovej komunikácií so ŠO a učiteľmi univerzity</a:t>
            </a:r>
          </a:p>
        </p:txBody>
      </p:sp>
    </p:spTree>
    <p:extLst>
      <p:ext uri="{BB962C8B-B14F-4D97-AF65-F5344CB8AC3E}">
        <p14:creationId xmlns:p14="http://schemas.microsoft.com/office/powerpoint/2010/main" val="41074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Ostatné informácie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9212" y="1333500"/>
            <a:ext cx="8915400" cy="4577722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tx1"/>
                </a:solidFill>
              </a:rPr>
              <a:t>Dodržiavať „štábnu kultúru“ – pri stretnutí, oslovení, </a:t>
            </a:r>
            <a:r>
              <a:rPr lang="sk-SK" sz="2400" b="1" dirty="0" err="1">
                <a:solidFill>
                  <a:schemeClr val="tx1"/>
                </a:solidFill>
              </a:rPr>
              <a:t>dress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smtClean="0">
                <a:solidFill>
                  <a:schemeClr val="tx1"/>
                </a:solidFill>
              </a:rPr>
              <a:t>kód</a:t>
            </a:r>
          </a:p>
          <a:p>
            <a:r>
              <a:rPr lang="sk-SK" sz="2400" b="1" dirty="0" smtClean="0">
                <a:solidFill>
                  <a:schemeClr val="tx1"/>
                </a:solidFill>
              </a:rPr>
              <a:t>Zriadiť si účet v banke (ak ho študent nemá) a číslo účtu v tvare IBAN nahlásiť na študijné oddelenie</a:t>
            </a:r>
            <a:r>
              <a:rPr lang="sk-SK" sz="2400" dirty="0" smtClean="0">
                <a:solidFill>
                  <a:schemeClr val="tx1"/>
                </a:solidFill>
              </a:rPr>
              <a:t> (e-mailom na adresu lenka.zuravlovova@uvlf.sk</a:t>
            </a: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b="1" dirty="0" smtClean="0">
                <a:solidFill>
                  <a:schemeClr val="tx1"/>
                </a:solidFill>
              </a:rPr>
              <a:t>Úradné </a:t>
            </a:r>
            <a:r>
              <a:rPr lang="sk-SK" sz="2400" b="1" dirty="0">
                <a:solidFill>
                  <a:schemeClr val="tx1"/>
                </a:solidFill>
              </a:rPr>
              <a:t>hodiny </a:t>
            </a:r>
            <a:r>
              <a:rPr lang="sk-SK" sz="2400" b="1" dirty="0" smtClean="0">
                <a:solidFill>
                  <a:schemeClr val="tx1"/>
                </a:solidFill>
              </a:rPr>
              <a:t>na študijnom oddelení:</a:t>
            </a:r>
          </a:p>
          <a:p>
            <a:pPr marL="0" indent="0">
              <a:buNone/>
            </a:pP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smtClean="0">
                <a:solidFill>
                  <a:schemeClr val="tx1"/>
                </a:solidFill>
              </a:rPr>
              <a:t>   - preferovaná je </a:t>
            </a:r>
            <a:r>
              <a:rPr lang="sk-SK" sz="2400" dirty="0" smtClean="0">
                <a:solidFill>
                  <a:schemeClr val="tx1"/>
                </a:solidFill>
              </a:rPr>
              <a:t>e-mailová forma komunikácie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    - v prípade nevyhnutnej osobnej komunikácie je nutné 	dodržiavať stanovené úradné hodiny. </a:t>
            </a:r>
            <a:endParaRPr lang="sk-SK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724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Rozdelenie </a:t>
            </a:r>
            <a:r>
              <a:rPr lang="sk-SK" b="1" dirty="0" smtClean="0">
                <a:solidFill>
                  <a:schemeClr val="tx1"/>
                </a:solidFill>
              </a:rPr>
              <a:t>agendy študijného odd.:</a:t>
            </a:r>
            <a:r>
              <a:rPr lang="sk-SK" b="1" dirty="0">
                <a:solidFill>
                  <a:schemeClr val="tx1"/>
                </a:solidFill>
              </a:rPr>
              <a:t/>
            </a:r>
            <a:br>
              <a:rPr lang="sk-SK" b="1" dirty="0">
                <a:solidFill>
                  <a:schemeClr val="tx1"/>
                </a:solidFill>
              </a:rPr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Katreniaková </a:t>
            </a:r>
            <a:r>
              <a:rPr lang="sk-SK" b="1" dirty="0">
                <a:solidFill>
                  <a:schemeClr val="tx1"/>
                </a:solidFill>
              </a:rPr>
              <a:t>Soňa</a:t>
            </a:r>
            <a:r>
              <a:rPr lang="sk-SK" dirty="0">
                <a:solidFill>
                  <a:schemeClr val="tx1"/>
                </a:solidFill>
              </a:rPr>
              <a:t>: ISIC, AIS</a:t>
            </a:r>
            <a:r>
              <a:rPr lang="sk-SK" dirty="0" smtClean="0">
                <a:solidFill>
                  <a:schemeClr val="tx1"/>
                </a:solidFill>
              </a:rPr>
              <a:t>, Zápis predmetov do ZL, Učebné </a:t>
            </a:r>
            <a:r>
              <a:rPr lang="sk-SK" dirty="0">
                <a:solidFill>
                  <a:schemeClr val="tx1"/>
                </a:solidFill>
              </a:rPr>
              <a:t>plány, Školné a poplatky, </a:t>
            </a:r>
            <a:r>
              <a:rPr lang="sk-SK" dirty="0" smtClean="0">
                <a:solidFill>
                  <a:schemeClr val="tx1"/>
                </a:solidFill>
              </a:rPr>
              <a:t>Potvrdenia o štúdiu, Súbežné štúdia, Kontrola štúdia</a:t>
            </a:r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Mgr. Žuravlovová Lenka</a:t>
            </a:r>
            <a:r>
              <a:rPr lang="sk-SK" dirty="0" smtClean="0">
                <a:solidFill>
                  <a:schemeClr val="tx1"/>
                </a:solidFill>
              </a:rPr>
              <a:t>: Sociálne štipendium, </a:t>
            </a:r>
            <a:r>
              <a:rPr lang="sk-SK" dirty="0" smtClean="0">
                <a:solidFill>
                  <a:schemeClr val="tx1"/>
                </a:solidFill>
              </a:rPr>
              <a:t>Študenti </a:t>
            </a:r>
            <a:r>
              <a:rPr lang="sk-SK" dirty="0" smtClean="0">
                <a:solidFill>
                  <a:schemeClr val="tx1"/>
                </a:solidFill>
              </a:rPr>
              <a:t>so špecifickými potrebami</a:t>
            </a:r>
            <a:r>
              <a:rPr lang="sk-SK" dirty="0" smtClean="0">
                <a:solidFill>
                  <a:schemeClr val="tx1"/>
                </a:solidFill>
              </a:rPr>
              <a:t>, Poradenské a podporné služby v pedagogickej, sociálnej, právnej a psychologickej oblasti, Motivačné a prospechové štipendium</a:t>
            </a: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Szabová Zuzana:</a:t>
            </a:r>
            <a:r>
              <a:rPr lang="sk-SK" dirty="0" smtClean="0">
                <a:solidFill>
                  <a:schemeClr val="tx1"/>
                </a:solidFill>
              </a:rPr>
              <a:t> Praxe, stáže, Tretie opravné termíny, Prerušenia, Zanechania, Potvrdenia o štúdiu, Výpisy známok, Štátne skúšky, Záverečné práce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Ing. Božíková Renáta: </a:t>
            </a:r>
            <a:r>
              <a:rPr lang="sk-SK" dirty="0" smtClean="0">
                <a:solidFill>
                  <a:schemeClr val="tx1"/>
                </a:solidFill>
              </a:rPr>
              <a:t>Uznávanie predmetov z prechádzajúcich štúdií, Rozvrhy hodín, Zaradovanie študentov do skupín, Kontroly štúdia,  Prijímacie konanie,  Štátne skúšky, Záverečné práce</a:t>
            </a:r>
            <a:endParaRPr lang="sk-SK" dirty="0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167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9665" y="373438"/>
            <a:ext cx="9957262" cy="1325563"/>
          </a:xfrm>
        </p:spPr>
        <p:txBody>
          <a:bodyPr/>
          <a:lstStyle/>
          <a:p>
            <a:r>
              <a:rPr lang="sk-SK" b="1" dirty="0" smtClean="0"/>
              <a:t>Povinnosti študenta po zápise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43100" y="1371600"/>
            <a:ext cx="9561512" cy="453962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sk-SK" sz="2400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chemeClr val="tx1"/>
                </a:solidFill>
              </a:rPr>
              <a:t>Vytvoriť si zápisný list</a:t>
            </a: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chemeClr val="tx1"/>
                </a:solidFill>
              </a:rPr>
              <a:t>Vytvoriť si učebný plán</a:t>
            </a: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chemeClr val="tx1"/>
                </a:solidFill>
              </a:rPr>
              <a:t>Oboznámiť sa s Etickým </a:t>
            </a:r>
            <a:r>
              <a:rPr lang="sk-SK" sz="2400" b="1" dirty="0" smtClean="0">
                <a:solidFill>
                  <a:schemeClr val="tx1"/>
                </a:solidFill>
              </a:rPr>
              <a:t>kódexom </a:t>
            </a:r>
            <a:r>
              <a:rPr lang="sk-SK" sz="2400" b="1" dirty="0" smtClean="0">
                <a:solidFill>
                  <a:schemeClr val="tx1"/>
                </a:solidFill>
              </a:rPr>
              <a:t>študenta UVLF v Košiciach</a:t>
            </a: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chemeClr val="tx1"/>
                </a:solidFill>
              </a:rPr>
              <a:t>Oboznámiť sa so Študijným poriadkom UVLF v Košiciach</a:t>
            </a: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chemeClr val="tx1"/>
                </a:solidFill>
              </a:rPr>
              <a:t>Prečítať si Praktickú príručku prváka (PPP)</a:t>
            </a: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chemeClr val="tx1"/>
                </a:solidFill>
              </a:rPr>
              <a:t>Oboznámiť sa s harmonogramom štúdia (webová stránka)</a:t>
            </a: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chemeClr val="tx1"/>
                </a:solidFill>
              </a:rPr>
              <a:t>Oboznámiť sa s rozvrhom hodín (webová stránka</a:t>
            </a:r>
            <a:r>
              <a:rPr lang="sk-SK" sz="2400" dirty="0" smtClean="0"/>
              <a:t>)</a:t>
            </a:r>
          </a:p>
          <a:p>
            <a:pPr>
              <a:buFontTx/>
              <a:buChar char="-"/>
            </a:pPr>
            <a:endParaRPr lang="sk-SK" sz="2400" dirty="0"/>
          </a:p>
          <a:p>
            <a:pPr>
              <a:buFontTx/>
              <a:buChar char="-"/>
            </a:pPr>
            <a:endParaRPr lang="sk-SK" sz="2400" dirty="0" smtClean="0"/>
          </a:p>
          <a:p>
            <a:pPr>
              <a:buFontTx/>
              <a:buChar char="-"/>
            </a:pPr>
            <a:endParaRPr lang="sk-SK" sz="2400" dirty="0"/>
          </a:p>
          <a:p>
            <a:pPr>
              <a:buFontTx/>
              <a:buChar char="-"/>
            </a:pPr>
            <a:endParaRPr lang="sk-SK" sz="2400" dirty="0" smtClean="0"/>
          </a:p>
          <a:p>
            <a:pPr>
              <a:buFontTx/>
              <a:buChar char="-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4218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3863" y="232756"/>
            <a:ext cx="9700750" cy="1672244"/>
          </a:xfrm>
        </p:spPr>
        <p:txBody>
          <a:bodyPr/>
          <a:lstStyle/>
          <a:p>
            <a:r>
              <a:rPr lang="sk-SK" b="1" dirty="0" smtClean="0"/>
              <a:t>Ako sa prihlásiť do AIS</a:t>
            </a:r>
            <a:br>
              <a:rPr lang="sk-SK" b="1" dirty="0" smtClean="0"/>
            </a:br>
            <a:r>
              <a:rPr lang="sk-SK" b="1" dirty="0" err="1" smtClean="0">
                <a:solidFill>
                  <a:srgbClr val="FF0000"/>
                </a:solidFill>
              </a:rPr>
              <a:t>Login</a:t>
            </a:r>
            <a:r>
              <a:rPr lang="sk-SK" b="1" dirty="0" smtClean="0">
                <a:solidFill>
                  <a:srgbClr val="FF0000"/>
                </a:solidFill>
              </a:rPr>
              <a:t>: 5 miestne číslo, heslo: ............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7850"/>
            <a:ext cx="8886825" cy="501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9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Zápisný list  a učebný plán</a:t>
            </a:r>
            <a:endParaRPr lang="sk-SK" b="1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1600200"/>
            <a:ext cx="8890134" cy="429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1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330200"/>
            <a:ext cx="8911687" cy="11684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Termín vytvorenie si ZP a UP: </a:t>
            </a:r>
            <a:br>
              <a:rPr lang="sk-SK" b="1" dirty="0" smtClean="0"/>
            </a:b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7135813" cy="3777622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07" y="1498600"/>
            <a:ext cx="9943205" cy="535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6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Študijný plán a kreditový systém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9212" y="1498600"/>
            <a:ext cx="8915400" cy="441262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 </a:t>
            </a:r>
            <a:r>
              <a:rPr lang="sk-SK" sz="2400" b="1" dirty="0" smtClean="0">
                <a:solidFill>
                  <a:schemeClr val="tx1"/>
                </a:solidFill>
              </a:rPr>
              <a:t>Štandardná dĺžka štúdia a počet kreditov potrebných k       ukončeniu štúdia: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	</a:t>
            </a:r>
            <a:r>
              <a:rPr lang="sk-SK" sz="2400" dirty="0" smtClean="0">
                <a:solidFill>
                  <a:schemeClr val="tx1"/>
                </a:solidFill>
              </a:rPr>
              <a:t>- doktorské ŠP (VVL, HP) – 6 rokov; 360 kreditov 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	</a:t>
            </a:r>
            <a:r>
              <a:rPr lang="sk-SK" sz="2400" dirty="0" smtClean="0">
                <a:solidFill>
                  <a:schemeClr val="tx1"/>
                </a:solidFill>
              </a:rPr>
              <a:t>- magisterský ŠP (F) – 5 rokov; 300 kreditov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	</a:t>
            </a:r>
            <a:r>
              <a:rPr lang="sk-SK" sz="2400" dirty="0" smtClean="0">
                <a:solidFill>
                  <a:schemeClr val="tx1"/>
                </a:solidFill>
              </a:rPr>
              <a:t>- bakalárske ŠP (</a:t>
            </a:r>
            <a:r>
              <a:rPr lang="sk-SK" sz="2400" dirty="0" err="1" smtClean="0">
                <a:solidFill>
                  <a:schemeClr val="tx1"/>
                </a:solidFill>
              </a:rPr>
              <a:t>BKaP</a:t>
            </a:r>
            <a:r>
              <a:rPr lang="sk-SK" sz="2400" dirty="0" smtClean="0">
                <a:solidFill>
                  <a:schemeClr val="tx1"/>
                </a:solidFill>
              </a:rPr>
              <a:t>, K, </a:t>
            </a:r>
            <a:r>
              <a:rPr lang="sk-SK" sz="2400" dirty="0" err="1" smtClean="0">
                <a:solidFill>
                  <a:schemeClr val="tx1"/>
                </a:solidFill>
              </a:rPr>
              <a:t>Canhip</a:t>
            </a:r>
            <a:r>
              <a:rPr lang="sk-SK" sz="2400" dirty="0" smtClean="0">
                <a:solidFill>
                  <a:schemeClr val="tx1"/>
                </a:solidFill>
              </a:rPr>
              <a:t>, </a:t>
            </a:r>
            <a:r>
              <a:rPr lang="sk-SK" sz="2400" dirty="0" err="1" smtClean="0">
                <a:solidFill>
                  <a:schemeClr val="tx1"/>
                </a:solidFill>
              </a:rPr>
              <a:t>Vet</a:t>
            </a:r>
            <a:r>
              <a:rPr lang="sk-SK" sz="2400" dirty="0" smtClean="0">
                <a:solidFill>
                  <a:schemeClr val="tx1"/>
                </a:solidFill>
              </a:rPr>
              <a:t>. </a:t>
            </a:r>
            <a:r>
              <a:rPr lang="sk-SK" sz="2400" dirty="0" err="1" smtClean="0">
                <a:solidFill>
                  <a:schemeClr val="tx1"/>
                </a:solidFill>
              </a:rPr>
              <a:t>Ses</a:t>
            </a:r>
            <a:r>
              <a:rPr lang="sk-SK" sz="2400" dirty="0" smtClean="0">
                <a:solidFill>
                  <a:schemeClr val="tx1"/>
                </a:solidFill>
              </a:rPr>
              <a:t>.) – 3 roky; 180 	kreditov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	</a:t>
            </a:r>
            <a:r>
              <a:rPr lang="sk-SK" sz="2400" dirty="0" smtClean="0">
                <a:solidFill>
                  <a:schemeClr val="tx1"/>
                </a:solidFill>
              </a:rPr>
              <a:t>- magisterský 2. stupeň (</a:t>
            </a:r>
            <a:r>
              <a:rPr lang="sk-SK" sz="2400" dirty="0" err="1" smtClean="0">
                <a:solidFill>
                  <a:schemeClr val="tx1"/>
                </a:solidFill>
              </a:rPr>
              <a:t>TaKP</a:t>
            </a:r>
            <a:r>
              <a:rPr lang="sk-SK" sz="2400" dirty="0" smtClean="0">
                <a:solidFill>
                  <a:schemeClr val="tx1"/>
                </a:solidFill>
              </a:rPr>
              <a:t>, </a:t>
            </a:r>
            <a:r>
              <a:rPr lang="sk-SK" sz="2400" dirty="0" err="1" smtClean="0">
                <a:solidFill>
                  <a:schemeClr val="tx1"/>
                </a:solidFill>
              </a:rPr>
              <a:t>PaOZ</a:t>
            </a:r>
            <a:r>
              <a:rPr lang="sk-SK" sz="2400" dirty="0" smtClean="0">
                <a:solidFill>
                  <a:schemeClr val="tx1"/>
                </a:solidFill>
              </a:rPr>
              <a:t>) – 2 roky;120 		 	kreditov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Študijný plán je zostavený tak, aby študent jeho absolvovaním splnil podmienky pre úspešné skončenie štúdia v štandardnej dĺžke. 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Učebný plán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9212" y="1422400"/>
            <a:ext cx="8915400" cy="4488822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tx1"/>
                </a:solidFill>
              </a:rPr>
              <a:t>U</a:t>
            </a:r>
            <a:r>
              <a:rPr lang="sk-SK" sz="2400" dirty="0" smtClean="0">
                <a:solidFill>
                  <a:schemeClr val="tx1"/>
                </a:solidFill>
              </a:rPr>
              <a:t>čebný plán si </a:t>
            </a:r>
            <a:r>
              <a:rPr lang="sk-SK" sz="2400" dirty="0">
                <a:solidFill>
                  <a:schemeClr val="tx1"/>
                </a:solidFill>
              </a:rPr>
              <a:t>študent </a:t>
            </a:r>
            <a:r>
              <a:rPr lang="sk-SK" sz="2400" dirty="0" smtClean="0">
                <a:solidFill>
                  <a:schemeClr val="tx1"/>
                </a:solidFill>
              </a:rPr>
              <a:t>do prvého ročníka vytvára sám od </a:t>
            </a:r>
            <a:r>
              <a:rPr lang="sk-SK" sz="2400" b="1" dirty="0" smtClean="0">
                <a:solidFill>
                  <a:srgbClr val="FF0000"/>
                </a:solidFill>
              </a:rPr>
              <a:t>16. 8. do najneskôr do 28. 8. </a:t>
            </a:r>
            <a:r>
              <a:rPr lang="sk-SK" sz="2400" dirty="0" smtClean="0">
                <a:solidFill>
                  <a:schemeClr val="tx1"/>
                </a:solidFill>
              </a:rPr>
              <a:t> Určuje si akú časť povinností si zvolí v daný akademický rok. </a:t>
            </a:r>
          </a:p>
          <a:p>
            <a:r>
              <a:rPr lang="sk-SK" sz="2400" b="1" dirty="0" smtClean="0">
                <a:solidFill>
                  <a:schemeClr val="tx1"/>
                </a:solidFill>
              </a:rPr>
              <a:t>Učebný plán sa skladá z predmetov</a:t>
            </a:r>
            <a:r>
              <a:rPr lang="sk-SK" sz="2400" dirty="0" smtClean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tx1"/>
                </a:solidFill>
              </a:rPr>
              <a:t>povinných  (PP) - tie </a:t>
            </a:r>
            <a:r>
              <a:rPr lang="sk-SK" sz="2400" b="1" dirty="0" smtClean="0">
                <a:solidFill>
                  <a:schemeClr val="tx1"/>
                </a:solidFill>
              </a:rPr>
              <a:t>musí</a:t>
            </a:r>
            <a:r>
              <a:rPr lang="sk-SK" sz="2400" dirty="0" smtClean="0">
                <a:solidFill>
                  <a:schemeClr val="tx1"/>
                </a:solidFill>
              </a:rPr>
              <a:t> absolvovať každý študent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tx1"/>
                </a:solidFill>
              </a:rPr>
              <a:t>povinne voliteľných (PVP)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tx1"/>
                </a:solidFill>
              </a:rPr>
              <a:t>voliteľných (VP)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PVP a VP </a:t>
            </a:r>
            <a:r>
              <a:rPr lang="sk-SK" sz="2400" dirty="0" smtClean="0">
                <a:solidFill>
                  <a:schemeClr val="tx1"/>
                </a:solidFill>
              </a:rPr>
              <a:t>si študent dopĺňa svoj učebný plán tak, aby dosiahol predpísaný </a:t>
            </a:r>
            <a:r>
              <a:rPr lang="sk-SK" sz="2400" b="1" dirty="0" smtClean="0">
                <a:solidFill>
                  <a:schemeClr val="tx1"/>
                </a:solidFill>
              </a:rPr>
              <a:t>odporúčaný</a:t>
            </a:r>
            <a:r>
              <a:rPr lang="sk-SK" sz="2400" dirty="0" smtClean="0">
                <a:solidFill>
                  <a:schemeClr val="tx1"/>
                </a:solidFill>
              </a:rPr>
              <a:t> počet kreditov za akademický rok - </a:t>
            </a:r>
            <a:r>
              <a:rPr lang="sk-SK" sz="2400" b="1" dirty="0" smtClean="0">
                <a:solidFill>
                  <a:srgbClr val="FF0000"/>
                </a:solidFill>
              </a:rPr>
              <a:t>60 kreditov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(PP + PVP + VP).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71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Preukaz študenta - ISIC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9212" y="1663700"/>
            <a:ext cx="8915400" cy="4572000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preukaz študenta je </a:t>
            </a:r>
            <a:r>
              <a:rPr lang="sk-SK" sz="2400" b="1" dirty="0" smtClean="0">
                <a:solidFill>
                  <a:schemeClr val="tx1"/>
                </a:solidFill>
              </a:rPr>
              <a:t>multifunkčný</a:t>
            </a:r>
          </a:p>
          <a:p>
            <a:r>
              <a:rPr lang="sk-SK" sz="2400" b="1" dirty="0" smtClean="0">
                <a:solidFill>
                  <a:schemeClr val="tx1"/>
                </a:solidFill>
              </a:rPr>
              <a:t>po aktivovaní </a:t>
            </a:r>
            <a:r>
              <a:rPr lang="sk-SK" sz="2400" dirty="0" smtClean="0">
                <a:solidFill>
                  <a:schemeClr val="tx1"/>
                </a:solidFill>
              </a:rPr>
              <a:t>(pavilón č. 17, oproti lekárni) preukaz viete použiť: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	- v doprave (železnice, SAD, MHD KE)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	- na stravovanie na UVLF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	- na vstupy do areálu školy, internátov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	- výhody poskytované CKM (</a:t>
            </a:r>
            <a:r>
              <a:rPr lang="sk-SK" sz="2400" dirty="0" smtClean="0">
                <a:solidFill>
                  <a:schemeClr val="tx1"/>
                </a:solidFill>
                <a:hlinkClick r:id="rId2"/>
              </a:rPr>
              <a:t>www.ckmsysts.sk</a:t>
            </a:r>
            <a:r>
              <a:rPr lang="sk-SK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	- preukaz je platný do 30. 9. kalendárneho roku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	</a:t>
            </a:r>
            <a:r>
              <a:rPr lang="sk-SK" sz="2400" dirty="0" smtClean="0">
                <a:solidFill>
                  <a:schemeClr val="tx1"/>
                </a:solidFill>
              </a:rPr>
              <a:t>- študent, ktorý štúdium zanechá, preruší – platnosť preukazu 	 	  stráca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Strata, poškodenie preukazu</a:t>
            </a:r>
            <a:r>
              <a:rPr lang="sk-SK" sz="2400" dirty="0" smtClean="0">
                <a:solidFill>
                  <a:schemeClr val="tx1"/>
                </a:solidFill>
              </a:rPr>
              <a:t>: </a:t>
            </a:r>
            <a:r>
              <a:rPr lang="sk-SK" sz="2400" dirty="0" smtClean="0">
                <a:solidFill>
                  <a:srgbClr val="C00000"/>
                </a:solidFill>
              </a:rPr>
              <a:t>18 €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184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Imatrikulácia študentov prvých ročníkov   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sz="2400" b="1" dirty="0" smtClean="0">
                <a:solidFill>
                  <a:schemeClr val="tx1"/>
                </a:solidFill>
              </a:rPr>
              <a:t>Slávnostná imatrikulácia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je určená pre študentov prvých ročníkov v DF. Termín imatrikulácie nájdete v harmonograme štúdia na daný akademický rok. 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   Imatrikulácia je rozdelená na dve časti: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	</a:t>
            </a:r>
            <a:r>
              <a:rPr lang="sk-SK" sz="2400" dirty="0" smtClean="0">
                <a:solidFill>
                  <a:schemeClr val="tx1"/>
                </a:solidFill>
              </a:rPr>
              <a:t>    - oficiálna časť v priestoroch UVLF – POVINNÁ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	</a:t>
            </a:r>
            <a:r>
              <a:rPr lang="sk-SK" sz="2400" dirty="0" smtClean="0">
                <a:solidFill>
                  <a:schemeClr val="tx1"/>
                </a:solidFill>
              </a:rPr>
              <a:t>    - neoficiálna časť spojená s plesom (vo večerných      	      hodinách) v spoločenskom zariadení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54559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</TotalTime>
  <Words>864</Words>
  <Application>Microsoft Office PowerPoint</Application>
  <PresentationFormat>Širokouhlá</PresentationFormat>
  <Paragraphs>79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Dym</vt:lpstr>
      <vt:lpstr>Zápisy študentov do prvých ročníkov</vt:lpstr>
      <vt:lpstr>Povinnosti študenta po zápise</vt:lpstr>
      <vt:lpstr>Ako sa prihlásiť do AIS Login: 5 miestne číslo, heslo: ............</vt:lpstr>
      <vt:lpstr>Zápisný list  a učebný plán</vt:lpstr>
      <vt:lpstr>Termín vytvorenie si ZP a UP:  </vt:lpstr>
      <vt:lpstr>Študijný plán a kreditový systém</vt:lpstr>
      <vt:lpstr>Učebný plán</vt:lpstr>
      <vt:lpstr>Preukaz študenta - ISIC</vt:lpstr>
      <vt:lpstr>Imatrikulácia študentov prvých ročníkov   </vt:lpstr>
      <vt:lpstr>Rozvrhy hodín</vt:lpstr>
      <vt:lpstr>Sociálne štipendiá, iné druhy štipendií, študenti so špecifickými potrebami</vt:lpstr>
      <vt:lpstr>Ostatné informácie</vt:lpstr>
      <vt:lpstr>Ostatné informácie</vt:lpstr>
      <vt:lpstr>Rozdelenie agendy študijného odd.: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Zápisy študentov do prvých ročníkov</dc:title>
  <dc:creator>Bozikova Renata</dc:creator>
  <cp:lastModifiedBy>Božíková Renáta, Ing.</cp:lastModifiedBy>
  <cp:revision>32</cp:revision>
  <cp:lastPrinted>2020-08-25T09:19:12Z</cp:lastPrinted>
  <dcterms:created xsi:type="dcterms:W3CDTF">2020-08-05T06:09:15Z</dcterms:created>
  <dcterms:modified xsi:type="dcterms:W3CDTF">2023-06-07T11:01:11Z</dcterms:modified>
</cp:coreProperties>
</file>