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1" r:id="rId3"/>
    <p:sldId id="268" r:id="rId4"/>
    <p:sldId id="262" r:id="rId5"/>
    <p:sldId id="263" r:id="rId6"/>
    <p:sldId id="264" r:id="rId7"/>
    <p:sldId id="265" r:id="rId8"/>
    <p:sldId id="266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93" r:id="rId17"/>
    <p:sldId id="288" r:id="rId18"/>
    <p:sldId id="289" r:id="rId19"/>
    <p:sldId id="290" r:id="rId20"/>
    <p:sldId id="294" r:id="rId21"/>
    <p:sldId id="292" r:id="rId22"/>
    <p:sldId id="283" r:id="rId23"/>
    <p:sldId id="284" r:id="rId24"/>
    <p:sldId id="285" r:id="rId25"/>
    <p:sldId id="287" r:id="rId26"/>
    <p:sldId id="286" r:id="rId2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_rok_programu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Rad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D2-4A9D-930D-2E0D2E224042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Rad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D2-4A9D-930D-2E0D2E224042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Rad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D2-4A9D-930D-2E0D2E224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2774319"/>
        <c:axId val="1792775983"/>
      </c:barChart>
      <c:catAx>
        <c:axId val="1792774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92775983"/>
        <c:crosses val="autoZero"/>
        <c:auto val="1"/>
        <c:lblAlgn val="ctr"/>
        <c:lblOffset val="100"/>
        <c:noMultiLvlLbl val="0"/>
      </c:catAx>
      <c:valAx>
        <c:axId val="1792775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92774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Hárok1!$B$1</c:f>
              <c:strCache>
                <c:ptCount val="1"/>
                <c:pt idx="0">
                  <c:v>Rad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CE-46C9-9D3A-73F254528A84}"/>
            </c:ext>
          </c:extLst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Rad 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Hárok1!$C$2:$C$5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CE-46C9-9D3A-73F254528A84}"/>
            </c:ext>
          </c:extLst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Rad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Hárok1!$D$2:$D$5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CE-46C9-9D3A-73F254528A84}"/>
            </c:ext>
          </c:extLst>
        </c:ser>
        <c:ser>
          <c:idx val="3"/>
          <c:order val="3"/>
          <c:tx>
            <c:strRef>
              <c:f>Hárok1!$E$1</c:f>
              <c:strCache>
                <c:ptCount val="1"/>
                <c:pt idx="0">
                  <c:v>Rad 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Hárok1!$E$2:$E$5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CE-46C9-9D3A-73F254528A84}"/>
            </c:ext>
          </c:extLst>
        </c:ser>
        <c:ser>
          <c:idx val="4"/>
          <c:order val="4"/>
          <c:tx>
            <c:strRef>
              <c:f>Hárok1!$F$1</c:f>
              <c:strCache>
                <c:ptCount val="1"/>
                <c:pt idx="0">
                  <c:v>Rad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Hárok1!$A$2:$A$5</c:f>
              <c:strCache>
                <c:ptCount val="4"/>
                <c:pt idx="0">
                  <c:v>Kategória 1</c:v>
                </c:pt>
                <c:pt idx="1">
                  <c:v>Kategória 2</c:v>
                </c:pt>
                <c:pt idx="2">
                  <c:v>Kategória 3</c:v>
                </c:pt>
                <c:pt idx="3">
                  <c:v>Kategória 4</c:v>
                </c:pt>
              </c:strCache>
            </c:strRef>
          </c:cat>
          <c:val>
            <c:numRef>
              <c:f>Hárok1!$F$2:$F$5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CE-46C9-9D3A-73F254528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2784303"/>
        <c:axId val="1792770991"/>
        <c:axId val="1581778255"/>
      </c:bar3DChart>
      <c:catAx>
        <c:axId val="1792784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92770991"/>
        <c:crosses val="autoZero"/>
        <c:auto val="1"/>
        <c:lblAlgn val="ctr"/>
        <c:lblOffset val="100"/>
        <c:noMultiLvlLbl val="0"/>
      </c:catAx>
      <c:valAx>
        <c:axId val="1792770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92784303"/>
        <c:crosses val="autoZero"/>
        <c:crossBetween val="between"/>
      </c:valAx>
      <c:serAx>
        <c:axId val="158177825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792770991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Obdĺžnik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Obdĺžnik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Obdĺžnik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Obdĺžnik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Obdĺžnik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bdĺžnik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C88ED11F-0EF6-4D79-A324-DB21BE18FD39}" type="datetimeFigureOut">
              <a:rPr lang="sk-SK" smtClean="0"/>
              <a:pPr/>
              <a:t>27.08.2019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8FB3A9-96BF-4081-B2FA-DCBA0CCCAF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1F-0EF6-4D79-A324-DB21BE18FD39}" type="datetimeFigureOut">
              <a:rPr lang="sk-SK" smtClean="0"/>
              <a:pPr/>
              <a:t>27.08.2019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B3A9-96BF-4081-B2FA-DCBA0CCCAF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1F-0EF6-4D79-A324-DB21BE18FD39}" type="datetimeFigureOut">
              <a:rPr lang="sk-SK" smtClean="0"/>
              <a:pPr/>
              <a:t>27.08.2019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B3A9-96BF-4081-B2FA-DCBA0CCCAF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1F-0EF6-4D79-A324-DB21BE18FD39}" type="datetimeFigureOut">
              <a:rPr lang="sk-SK" smtClean="0"/>
              <a:pPr/>
              <a:t>27.08.2019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B3A9-96BF-4081-B2FA-DCBA0CCCAF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1F-0EF6-4D79-A324-DB21BE18FD39}" type="datetimeFigureOut">
              <a:rPr lang="sk-SK" smtClean="0"/>
              <a:pPr/>
              <a:t>27.08.2019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B3A9-96BF-4081-B2FA-DCBA0CCCAF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1F-0EF6-4D79-A324-DB21BE18FD39}" type="datetimeFigureOut">
              <a:rPr lang="sk-SK" smtClean="0"/>
              <a:pPr/>
              <a:t>27.08.2019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B3A9-96BF-4081-B2FA-DCBA0CCCAF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8ED11F-0EF6-4D79-A324-DB21BE18FD39}" type="datetimeFigureOut">
              <a:rPr lang="sk-SK" smtClean="0"/>
              <a:pPr/>
              <a:t>27.08.2019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8FB3A9-96BF-4081-B2FA-DCBA0CCCAF3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C88ED11F-0EF6-4D79-A324-DB21BE18FD39}" type="datetimeFigureOut">
              <a:rPr lang="sk-SK" smtClean="0"/>
              <a:pPr/>
              <a:t>27.08.2019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148FB3A9-96BF-4081-B2FA-DCBA0CCCAF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1F-0EF6-4D79-A324-DB21BE18FD39}" type="datetimeFigureOut">
              <a:rPr lang="sk-SK" smtClean="0"/>
              <a:pPr/>
              <a:t>27.08.2019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B3A9-96BF-4081-B2FA-DCBA0CCCAF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1F-0EF6-4D79-A324-DB21BE18FD39}" type="datetimeFigureOut">
              <a:rPr lang="sk-SK" smtClean="0"/>
              <a:pPr/>
              <a:t>27.08.2019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B3A9-96BF-4081-B2FA-DCBA0CCCAF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D11F-0EF6-4D79-A324-DB21BE18FD39}" type="datetimeFigureOut">
              <a:rPr lang="sk-SK" smtClean="0"/>
              <a:pPr/>
              <a:t>27.08.2019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FB3A9-96BF-4081-B2FA-DCBA0CCCAF3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Obdĺžnik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Obdĺžnik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Obdĺžnik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Obdĺžnik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Obdĺžnik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Obdĺžnik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Obdĺžnik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8ED11F-0EF6-4D79-A324-DB21BE18FD39}" type="datetimeFigureOut">
              <a:rPr lang="sk-SK" smtClean="0"/>
              <a:pPr/>
              <a:t>27.08.2019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8FB3A9-96BF-4081-B2FA-DCBA0CCCAF3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k/?gws_rd=ssl" TargetMode="External"/><Relationship Id="rId2" Type="http://schemas.openxmlformats.org/officeDocument/2006/relationships/hyperlink" Target="http://www.lib.tuke.sk/ZaverecnePrace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cs.upjs.sk/~gursky/uploads/Sk/priebeh_obhajoby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9165" y="1556792"/>
            <a:ext cx="11277600" cy="2099097"/>
          </a:xfrm>
        </p:spPr>
        <p:txBody>
          <a:bodyPr>
            <a:normAutofit/>
          </a:bodyPr>
          <a:lstStyle/>
          <a:p>
            <a:r>
              <a:rPr lang="sk-SK" sz="5400" dirty="0"/>
              <a:t>OBHAJOBA A PREZENTÁCIA ZÁVEREČNEJ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9734872" cy="1905326"/>
          </a:xfrm>
        </p:spPr>
        <p:txBody>
          <a:bodyPr>
            <a:normAutofit/>
          </a:bodyPr>
          <a:lstStyle/>
          <a:p>
            <a:r>
              <a:rPr lang="sk-SK" sz="3200" b="1" dirty="0"/>
              <a:t>ODPORÚČANIA</a:t>
            </a:r>
          </a:p>
          <a:p>
            <a:endParaRPr lang="sk-SK" dirty="0"/>
          </a:p>
          <a:p>
            <a:r>
              <a:rPr lang="sk-SK" dirty="0"/>
              <a:t>Univerzita veterinárskeho lekárstva a farmácie </a:t>
            </a:r>
          </a:p>
          <a:p>
            <a:r>
              <a:rPr lang="sk-SK" dirty="0"/>
              <a:t>v Košiciach</a:t>
            </a:r>
          </a:p>
        </p:txBody>
      </p:sp>
      <p:pic>
        <p:nvPicPr>
          <p:cNvPr id="4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32304" y="4581128"/>
            <a:ext cx="1864250" cy="18878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Rozsah prezentácie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sk-SK" sz="2400" dirty="0"/>
              <a:t>najčastejšou chybou je nesprávny odhad času</a:t>
            </a:r>
          </a:p>
          <a:p>
            <a:pPr algn="just" fontAlgn="base"/>
            <a:r>
              <a:rPr lang="sk-SK" sz="2400" dirty="0"/>
              <a:t>odhaduje sa, že jedna snímka zaberie približne 1 – 2 minúty</a:t>
            </a:r>
          </a:p>
          <a:p>
            <a:pPr algn="just" fontAlgn="base"/>
            <a:r>
              <a:rPr lang="sk-SK" sz="2400" dirty="0"/>
              <a:t>na 10 minútovú prezentáciu je vhodných maximálne 10 snímok, o ktorých budete hovoriť</a:t>
            </a:r>
          </a:p>
          <a:p>
            <a:pPr algn="just" fontAlgn="base"/>
            <a:r>
              <a:rPr lang="sk-SK" sz="2400" dirty="0"/>
              <a:t>navyše k tomu treba pripočítať prvú snímku, úvod, ciele a poslednú snímku</a:t>
            </a:r>
          </a:p>
          <a:p>
            <a:pPr algn="just" fontAlgn="base"/>
            <a:r>
              <a:rPr lang="sk-SK" sz="2400" dirty="0"/>
              <a:t>nezdržujte sa podrobnosťami v úvode, zjednodušene opíšte kontext a čo najskôr prejdite k tomu, čo a prečo ste robili </a:t>
            </a:r>
            <a:r>
              <a:rPr lang="sk-SK" sz="2400" dirty="0" smtClean="0"/>
              <a:t>vy</a:t>
            </a:r>
          </a:p>
          <a:p>
            <a:pPr algn="just" fontAlgn="base"/>
            <a:r>
              <a:rPr lang="sk-SK" sz="2400" dirty="0" smtClean="0"/>
              <a:t>prezentujte len to najdôležitejšie a najzaujímavejšie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3871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10972800" cy="1066800"/>
          </a:xfrm>
        </p:spPr>
        <p:txBody>
          <a:bodyPr>
            <a:normAutofit/>
          </a:bodyPr>
          <a:lstStyle/>
          <a:p>
            <a:r>
              <a:rPr lang="sk-SK" b="1" dirty="0"/>
              <a:t>Prezentácia práce má byť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600" y="1975520"/>
            <a:ext cx="10972800" cy="4599016"/>
          </a:xfrm>
        </p:spPr>
        <p:txBody>
          <a:bodyPr>
            <a:normAutofit/>
          </a:bodyPr>
          <a:lstStyle/>
          <a:p>
            <a:pPr lvl="0" algn="just" fontAlgn="base"/>
            <a:r>
              <a:rPr lang="sk-SK" sz="2400" b="1" dirty="0"/>
              <a:t>konkrétna</a:t>
            </a:r>
            <a:r>
              <a:rPr lang="sk-SK" sz="2400" dirty="0"/>
              <a:t> – hovorte o svojej práci, motivácii, nie napr. o vednom odbore, histórii a pod.</a:t>
            </a:r>
          </a:p>
          <a:p>
            <a:pPr lvl="0" algn="just" fontAlgn="base"/>
            <a:r>
              <a:rPr lang="sk-SK" sz="2400" b="1" dirty="0"/>
              <a:t>krátka ale kompletná </a:t>
            </a:r>
            <a:r>
              <a:rPr lang="sk-SK" sz="2400" dirty="0"/>
              <a:t>– spomeňte každú časť práce, dôraz však položte na vaše výsledky, zistenia, hodnotenia, návrhy, prínosy a odporúčania</a:t>
            </a:r>
          </a:p>
          <a:p>
            <a:pPr lvl="0" algn="just" fontAlgn="base"/>
            <a:r>
              <a:rPr lang="sk-SK" sz="2400" b="1" dirty="0"/>
              <a:t>výstižná a presná </a:t>
            </a:r>
            <a:r>
              <a:rPr lang="sk-SK" sz="2400" dirty="0"/>
              <a:t>– pri prezentácii výsledkov uprednostnite namiesto textu predovšetkým grafy a tabuľky</a:t>
            </a:r>
          </a:p>
          <a:p>
            <a:pPr lvl="0" algn="just" fontAlgn="base"/>
            <a:r>
              <a:rPr lang="sk-SK" sz="2400" b="1" dirty="0"/>
              <a:t>zrozumiteľná</a:t>
            </a:r>
            <a:r>
              <a:rPr lang="sk-SK" sz="2400" dirty="0"/>
              <a:t> – uvedomte si, že vo veľmi krátkom čase musíte komisii jasne prezentovať takmer dva roky vášho (a školiteľovho) snaženia</a:t>
            </a:r>
          </a:p>
          <a:p>
            <a:pPr marL="109728" lvl="0" indent="0" algn="just" fontAlgn="base">
              <a:buNone/>
            </a:pPr>
            <a:endParaRPr lang="sk-SK" sz="2400" dirty="0"/>
          </a:p>
          <a:p>
            <a:pPr marL="109728" lvl="0" indent="0" algn="ctr" fontAlgn="base">
              <a:buNone/>
            </a:pPr>
            <a:r>
              <a:rPr lang="sk-SK" sz="2400" b="1" dirty="0">
                <a:solidFill>
                  <a:schemeClr val="accent2"/>
                </a:solidFill>
              </a:rPr>
              <a:t>Komisiu nepoučujte! </a:t>
            </a:r>
          </a:p>
          <a:p>
            <a:pPr marL="109728" lvl="0" indent="0" algn="ctr" fontAlgn="base">
              <a:buNone/>
            </a:pPr>
            <a:r>
              <a:rPr lang="sk-SK" sz="2400" dirty="0"/>
              <a:t>Vyhnite sa prezentácii učebnicových poznatkov, ktoré urážajú poslucháčov.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5878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Formálna stránka prezentácie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fontAlgn="base"/>
            <a:r>
              <a:rPr lang="sk-SK" sz="2400" dirty="0"/>
              <a:t>najčastejší problém sú preplnené snímky</a:t>
            </a:r>
          </a:p>
          <a:p>
            <a:pPr lvl="0" algn="just" fontAlgn="base"/>
            <a:r>
              <a:rPr lang="sk-SK" sz="2400" dirty="0"/>
              <a:t>používajte odrážky, nie celé vety</a:t>
            </a:r>
          </a:p>
          <a:p>
            <a:pPr lvl="0" algn="just" fontAlgn="base"/>
            <a:r>
              <a:rPr lang="sk-SK" sz="2400" dirty="0"/>
              <a:t>použite maximálne 7 odrážok na snímku, maximálne 7 slov na riadok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0246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Formálna stránka prezentácie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alpha val="25000"/>
            </a:schemeClr>
          </a:solidFill>
        </p:spPr>
        <p:txBody>
          <a:bodyPr/>
          <a:lstStyle/>
          <a:p>
            <a:pPr algn="ctr"/>
            <a:r>
              <a:rPr lang="sk-SK" dirty="0"/>
              <a:t>SPRÁVNE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sk-SK" dirty="0"/>
              <a:t>NESPRÁVNE</a:t>
            </a:r>
          </a:p>
        </p:txBody>
      </p:sp>
      <p:pic>
        <p:nvPicPr>
          <p:cNvPr id="7" name="Zástupný objekt pre obsah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81" y="2708275"/>
            <a:ext cx="5181600" cy="3886200"/>
          </a:xfrm>
        </p:spPr>
      </p:pic>
      <p:pic>
        <p:nvPicPr>
          <p:cNvPr id="8" name="Zástupný objekt pre obsah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244" y="2708275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4123596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Tabuľky a grafy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sk-SK" sz="2400" dirty="0"/>
              <a:t>čím jednoduchšie, tým lepšie pre pochopenie</a:t>
            </a:r>
          </a:p>
          <a:p>
            <a:pPr algn="just" fontAlgn="base"/>
            <a:r>
              <a:rPr lang="sk-SK" sz="2400" dirty="0" smtClean="0"/>
              <a:t>popíšte graf, tabuľku aj mapu</a:t>
            </a:r>
          </a:p>
          <a:p>
            <a:pPr algn="just" fontAlgn="base"/>
            <a:r>
              <a:rPr lang="sk-SK" sz="2400" dirty="0" smtClean="0"/>
              <a:t>použite </a:t>
            </a:r>
            <a:r>
              <a:rPr lang="sk-SK" sz="2400" dirty="0"/>
              <a:t>čo najmenej čiar a kontrastné farby</a:t>
            </a:r>
          </a:p>
          <a:p>
            <a:pPr algn="just" fontAlgn="base"/>
            <a:r>
              <a:rPr lang="sk-SK" sz="2400" dirty="0"/>
              <a:t>radšej použite plošné 2D zobrazenia ako priestorové 3D</a:t>
            </a:r>
          </a:p>
          <a:p>
            <a:pPr algn="just" fontAlgn="base"/>
            <a:r>
              <a:rPr lang="sk-SK" sz="2400" dirty="0"/>
              <a:t>rozmer tabuľky, ak sa dá, použite maximálne 6 riadkov a 4 stĺpce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41242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Tabuľky a grafy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alpha val="25000"/>
            </a:schemeClr>
          </a:solidFill>
        </p:spPr>
        <p:txBody>
          <a:bodyPr/>
          <a:lstStyle/>
          <a:p>
            <a:pPr algn="ctr"/>
            <a:r>
              <a:rPr lang="sk-SK" dirty="0"/>
              <a:t>SPRÁVNE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sk-SK" dirty="0"/>
              <a:t>NESPRÁVNE</a:t>
            </a:r>
          </a:p>
        </p:txBody>
      </p:sp>
      <p:graphicFrame>
        <p:nvGraphicFramePr>
          <p:cNvPr id="10" name="Zástupný objekt pre obsah 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626792005"/>
              </p:ext>
            </p:extLst>
          </p:nvPr>
        </p:nvGraphicFramePr>
        <p:xfrm>
          <a:off x="508000" y="2708275"/>
          <a:ext cx="5389563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Zástupný objekt pre obsah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88102350"/>
              </p:ext>
            </p:extLst>
          </p:nvPr>
        </p:nvGraphicFramePr>
        <p:xfrm>
          <a:off x="6291263" y="2708275"/>
          <a:ext cx="5389562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4310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100573"/>
            <a:ext cx="11176000" cy="1069848"/>
          </a:xfrm>
        </p:spPr>
        <p:txBody>
          <a:bodyPr>
            <a:normAutofit/>
          </a:bodyPr>
          <a:lstStyle/>
          <a:p>
            <a:r>
              <a:rPr lang="sk-SK" b="1" dirty="0"/>
              <a:t>Písmo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alpha val="25000"/>
            </a:schemeClr>
          </a:solidFill>
        </p:spPr>
        <p:txBody>
          <a:bodyPr/>
          <a:lstStyle/>
          <a:p>
            <a:pPr algn="ctr"/>
            <a:r>
              <a:rPr lang="sk-SK" dirty="0"/>
              <a:t>VHODNÉ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sk-SK" dirty="0"/>
              <a:t>NEVHODNÉ</a:t>
            </a:r>
          </a:p>
        </p:txBody>
      </p:sp>
      <p:sp>
        <p:nvSpPr>
          <p:cNvPr id="5" name="Zástupný objekt pre obsah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sk-SK" sz="2800" dirty="0"/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rovné písmo, napr.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800" b="1" dirty="0"/>
          </a:p>
          <a:p>
            <a:r>
              <a:rPr lang="sk-SK" sz="2400" b="1" dirty="0"/>
              <a:t>tučné (</a:t>
            </a:r>
            <a:r>
              <a:rPr lang="sk-SK" sz="2400" b="1" dirty="0" err="1"/>
              <a:t>Bold</a:t>
            </a:r>
            <a:r>
              <a:rPr lang="sk-SK" sz="2400" b="1" dirty="0"/>
              <a:t>)</a:t>
            </a:r>
          </a:p>
          <a:p>
            <a:endParaRPr lang="sk-SK" sz="800" dirty="0"/>
          </a:p>
          <a:p>
            <a:r>
              <a:rPr lang="sk-SK" sz="2400" dirty="0"/>
              <a:t>dostatočná veľkosť, </a:t>
            </a:r>
            <a:r>
              <a:rPr lang="sk-SK" dirty="0"/>
              <a:t>minimálne 20</a:t>
            </a:r>
          </a:p>
          <a:p>
            <a:endParaRPr lang="sk-SK" sz="800" dirty="0"/>
          </a:p>
          <a:p>
            <a:r>
              <a:rPr lang="sk-SK" sz="2400" dirty="0"/>
              <a:t>malé tlačené písmená</a:t>
            </a:r>
          </a:p>
          <a:p>
            <a:endParaRPr lang="sk-SK" sz="800" dirty="0"/>
          </a:p>
          <a:p>
            <a:endParaRPr lang="sk-SK" sz="800" dirty="0"/>
          </a:p>
          <a:p>
            <a:r>
              <a:rPr lang="sk-SK" sz="2400" dirty="0" err="1">
                <a:solidFill>
                  <a:schemeClr val="bg1"/>
                </a:solidFill>
              </a:rPr>
              <a:t>jhrth</a:t>
            </a:r>
            <a:endParaRPr lang="sk-SK" sz="2400" dirty="0">
              <a:solidFill>
                <a:schemeClr val="bg1"/>
              </a:solidFill>
            </a:endParaRPr>
          </a:p>
          <a:p>
            <a:endParaRPr lang="sk-SK" sz="800" dirty="0"/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781591" cy="3886200"/>
          </a:xfrm>
        </p:spPr>
        <p:txBody>
          <a:bodyPr>
            <a:normAutofit/>
          </a:bodyPr>
          <a:lstStyle/>
          <a:p>
            <a:endParaRPr lang="sk-SK" sz="2400" dirty="0"/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písmo s háčikmi, napr. </a:t>
            </a:r>
            <a:r>
              <a:rPr lang="sk-SK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Roman</a:t>
            </a:r>
          </a:p>
          <a:p>
            <a:endParaRPr lang="sk-SK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normálne</a:t>
            </a: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malá veľkosť</a:t>
            </a:r>
          </a:p>
          <a:p>
            <a:endParaRPr lang="sk-SK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VEĽKÉ TLAČENÉ PÍSMENÁ</a:t>
            </a:r>
          </a:p>
          <a:p>
            <a:endParaRPr lang="sk-SK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nekontrastné farby</a:t>
            </a:r>
          </a:p>
        </p:txBody>
      </p:sp>
      <p:sp>
        <p:nvSpPr>
          <p:cNvPr id="7" name="Obdĺžnik 6"/>
          <p:cNvSpPr/>
          <p:nvPr/>
        </p:nvSpPr>
        <p:spPr>
          <a:xfrm>
            <a:off x="911424" y="5517232"/>
            <a:ext cx="2952328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b="1" dirty="0">
                <a:solidFill>
                  <a:srgbClr val="FFFF00"/>
                </a:solidFill>
              </a:rPr>
              <a:t>kontrastné farby</a:t>
            </a:r>
          </a:p>
        </p:txBody>
      </p:sp>
    </p:spTree>
    <p:extLst>
      <p:ext uri="{BB962C8B-B14F-4D97-AF65-F5344CB8AC3E}">
        <p14:creationId xmlns:p14="http://schemas.microsoft.com/office/powerpoint/2010/main" val="1500365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3432" y="2492896"/>
            <a:ext cx="10363200" cy="1362075"/>
          </a:xfrm>
        </p:spPr>
        <p:txBody>
          <a:bodyPr/>
          <a:lstStyle/>
          <a:p>
            <a:pPr algn="ctr"/>
            <a:r>
              <a:rPr lang="sk-SK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Obhajoba záverečnej práce</a:t>
            </a:r>
          </a:p>
        </p:txBody>
      </p:sp>
    </p:spTree>
    <p:extLst>
      <p:ext uri="{BB962C8B-B14F-4D97-AF65-F5344CB8AC3E}">
        <p14:creationId xmlns:p14="http://schemas.microsoft.com/office/powerpoint/2010/main" val="3572305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Obhajoba záverečnej práce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sk-SK" sz="2400" dirty="0"/>
              <a:t>obhajoba je odborná udalosť, ktorá má svoje pravidlá a zvyklosti: </a:t>
            </a:r>
          </a:p>
          <a:p>
            <a:pPr marL="1076325" lvl="0" indent="-361950" algn="just" fontAlgn="base">
              <a:buFont typeface="Wingdings" panose="05000000000000000000" pitchFamily="2" charset="2"/>
              <a:buChar char="ü"/>
            </a:pPr>
            <a:r>
              <a:rPr lang="sk-SK" sz="2400" b="1" dirty="0"/>
              <a:t>komunikačnú stránku </a:t>
            </a:r>
            <a:r>
              <a:rPr lang="sk-SK" sz="2400" dirty="0"/>
              <a:t>– postup/poradie činností, udeľovanie slova, zdvorilosť</a:t>
            </a:r>
          </a:p>
          <a:p>
            <a:pPr marL="1076325" lvl="0" indent="-361950" algn="just" fontAlgn="base">
              <a:buFont typeface="Wingdings" panose="05000000000000000000" pitchFamily="2" charset="2"/>
              <a:buChar char="ü"/>
            </a:pPr>
            <a:r>
              <a:rPr lang="sk-SK" sz="2400" b="1" dirty="0"/>
              <a:t>sviatočnú formu </a:t>
            </a:r>
            <a:r>
              <a:rPr lang="sk-SK" sz="2400" dirty="0"/>
              <a:t>prejavujúcu sa najmä formálnym oblečením komisie a študenta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2578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8175" y="764704"/>
            <a:ext cx="10972800" cy="1066800"/>
          </a:xfrm>
        </p:spPr>
        <p:txBody>
          <a:bodyPr>
            <a:noAutofit/>
          </a:bodyPr>
          <a:lstStyle/>
          <a:p>
            <a:r>
              <a:rPr lang="sk-SK" b="1" dirty="0"/>
              <a:t>Postup pri obhajobe záverečnej práce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38175" y="1831504"/>
            <a:ext cx="10972800" cy="4714446"/>
          </a:xfrm>
        </p:spPr>
        <p:txBody>
          <a:bodyPr>
            <a:normAutofit/>
          </a:bodyPr>
          <a:lstStyle/>
          <a:p>
            <a:pPr lvl="0" algn="just" fontAlgn="base"/>
            <a:r>
              <a:rPr lang="sk-SK" sz="2400" dirty="0"/>
              <a:t>na obhajobu záverečnej práce a rozpravu k nej je vyhradených približne 30 minút</a:t>
            </a:r>
          </a:p>
          <a:p>
            <a:pPr lvl="0" algn="just" fontAlgn="base"/>
            <a:r>
              <a:rPr lang="sk-SK" sz="2400" dirty="0"/>
              <a:t>predseda komisie vás predstaví a dostanete priestor na prezentáciu v rozsahu cca 10 minút</a:t>
            </a:r>
          </a:p>
          <a:p>
            <a:pPr lvl="0" algn="just" fontAlgn="base"/>
            <a:r>
              <a:rPr lang="sk-SK" sz="2400" dirty="0"/>
              <a:t>po skončení prezentácie sa komisia oboznámi s posudkami školiteľa a oponenta – dostanete priestor na vyjadrenie sa k otázkam a pripomienkam z posudkov</a:t>
            </a:r>
          </a:p>
          <a:p>
            <a:pPr algn="just" fontAlgn="base"/>
            <a:r>
              <a:rPr lang="sk-SK" sz="2400" dirty="0"/>
              <a:t>reakcia na otázky/pripomienky spravidla plynule prejde do odbornej rozpravy, v ktorej vám môžu klásť otázky všetci prítomní</a:t>
            </a:r>
          </a:p>
          <a:p>
            <a:pPr algn="just" fontAlgn="base"/>
            <a:r>
              <a:rPr lang="sk-SK" sz="2400" dirty="0"/>
              <a:t>odbornou rozpravou končí verejná časť obhajoby</a:t>
            </a:r>
          </a:p>
          <a:p>
            <a:pPr algn="just" fontAlgn="base"/>
            <a:r>
              <a:rPr lang="sk-SK" sz="2400" dirty="0"/>
              <a:t>v rámci neverejnej časti sa komisia uznesie na hodnotení a výslednej známke </a:t>
            </a:r>
          </a:p>
          <a:p>
            <a:pPr algn="just" fontAlgn="base"/>
            <a:r>
              <a:rPr lang="sk-SK" sz="2400" dirty="0"/>
              <a:t>okrem posudkov berie komisia do úvahy aj kvalitu prezentácie práce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466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Cieľ prezentácie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2249424"/>
            <a:ext cx="10972800" cy="4325112"/>
          </a:xfrm>
        </p:spPr>
        <p:txBody>
          <a:bodyPr>
            <a:normAutofit/>
          </a:bodyPr>
          <a:lstStyle/>
          <a:p>
            <a:pPr algn="just"/>
            <a:r>
              <a:rPr lang="sk-SK" dirty="0"/>
              <a:t>umožniť komisii rýchlo a presne identifikovať obsah práce – aby rýchlo a čo najpresnejšie pochopila </a:t>
            </a:r>
            <a:r>
              <a:rPr lang="sk-SK" b="1" dirty="0"/>
              <a:t>čo </a:t>
            </a:r>
            <a:r>
              <a:rPr lang="sk-SK" dirty="0"/>
              <a:t>ste robili a </a:t>
            </a:r>
            <a:r>
              <a:rPr lang="sk-SK" b="1" dirty="0"/>
              <a:t>ako </a:t>
            </a:r>
            <a:r>
              <a:rPr lang="sk-SK" dirty="0"/>
              <a:t>ste to robili</a:t>
            </a:r>
          </a:p>
          <a:p>
            <a:pPr algn="just"/>
            <a:r>
              <a:rPr lang="sk-SK" dirty="0"/>
              <a:t>upútať a zaujať komisiu danou témou práce a povzbudiť ju k prečítaniu celej práce</a:t>
            </a:r>
          </a:p>
          <a:p>
            <a:pPr algn="just"/>
            <a:r>
              <a:rPr lang="sk-SK" dirty="0"/>
              <a:t>zdôrazniť kľúčové údaje, poznania, stav problematiky a zistenia</a:t>
            </a:r>
          </a:p>
          <a:p>
            <a:pPr algn="just"/>
            <a:r>
              <a:rPr lang="sk-SK" dirty="0"/>
              <a:t>pripomenúť úroveň riešenia prezentovaného </a:t>
            </a:r>
            <a:r>
              <a:rPr lang="sk-SK" dirty="0" smtClean="0"/>
              <a:t>problému</a:t>
            </a:r>
            <a:endParaRPr lang="en-US" dirty="0" smtClean="0"/>
          </a:p>
          <a:p>
            <a:pPr algn="just"/>
            <a:r>
              <a:rPr lang="sk-SK" dirty="0"/>
              <a:t>p</a:t>
            </a:r>
            <a:r>
              <a:rPr lang="en-US" dirty="0" err="1" smtClean="0"/>
              <a:t>resved</a:t>
            </a:r>
            <a:r>
              <a:rPr lang="sk-SK" dirty="0" smtClean="0"/>
              <a:t>č</a:t>
            </a:r>
            <a:r>
              <a:rPr lang="en-US" dirty="0" err="1" smtClean="0"/>
              <a:t>i</a:t>
            </a:r>
            <a:r>
              <a:rPr lang="sk-SK" dirty="0" smtClean="0"/>
              <a:t>ť</a:t>
            </a:r>
            <a:r>
              <a:rPr lang="en-US" dirty="0" smtClean="0"/>
              <a:t> </a:t>
            </a:r>
            <a:r>
              <a:rPr lang="en-US" dirty="0" err="1" smtClean="0"/>
              <a:t>komisiu</a:t>
            </a:r>
            <a:r>
              <a:rPr lang="en-US" dirty="0" smtClean="0"/>
              <a:t>, </a:t>
            </a:r>
            <a:r>
              <a:rPr lang="sk-SK" dirty="0" smtClean="0"/>
              <a:t>ž</a:t>
            </a:r>
            <a:r>
              <a:rPr lang="en-US" dirty="0" smtClean="0"/>
              <a:t>e s</a:t>
            </a:r>
            <a:r>
              <a:rPr lang="sk-SK" dirty="0" err="1" smtClean="0"/>
              <a:t>te</a:t>
            </a:r>
            <a:r>
              <a:rPr lang="sk-SK" dirty="0" smtClean="0"/>
              <a:t> k problému pristupovali systematicky a kvalifikovane</a:t>
            </a: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706760"/>
          </a:xfrm>
        </p:spPr>
        <p:txBody>
          <a:bodyPr>
            <a:normAutofit/>
          </a:bodyPr>
          <a:lstStyle/>
          <a:p>
            <a:r>
              <a:rPr lang="sk-SK" b="1" dirty="0" smtClean="0"/>
              <a:t>Reakcia na pripomienky k </a:t>
            </a:r>
            <a:r>
              <a:rPr lang="sk-SK" b="1" dirty="0"/>
              <a:t>záverečnej práci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600" y="1471464"/>
            <a:ext cx="10972800" cy="5103072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s</a:t>
            </a:r>
            <a:r>
              <a:rPr lang="pl-PL" sz="2400" dirty="0" smtClean="0"/>
              <a:t>právna </a:t>
            </a:r>
            <a:r>
              <a:rPr lang="pl-PL" sz="2400" dirty="0"/>
              <a:t>reakcia na </a:t>
            </a:r>
            <a:r>
              <a:rPr lang="pl-PL" sz="2400" b="1" dirty="0"/>
              <a:t>pozitívne </a:t>
            </a:r>
            <a:r>
              <a:rPr lang="pl-PL" sz="2400" dirty="0"/>
              <a:t>pripomienky </a:t>
            </a:r>
            <a:r>
              <a:rPr lang="pl-PL" sz="2400" dirty="0" smtClean="0"/>
              <a:t>je </a:t>
            </a:r>
            <a:r>
              <a:rPr lang="pl-PL" sz="2400" dirty="0"/>
              <a:t>poďakovať </a:t>
            </a:r>
          </a:p>
          <a:p>
            <a:pPr algn="just"/>
            <a:r>
              <a:rPr lang="sk-SK" sz="2400" dirty="0"/>
              <a:t>s</a:t>
            </a:r>
            <a:r>
              <a:rPr lang="sk-SK" sz="2400" dirty="0" smtClean="0"/>
              <a:t>právna </a:t>
            </a:r>
            <a:r>
              <a:rPr lang="sk-SK" sz="2400" dirty="0"/>
              <a:t>reakcia na </a:t>
            </a:r>
            <a:r>
              <a:rPr lang="sk-SK" sz="2400" b="1" dirty="0"/>
              <a:t>negatívne </a:t>
            </a:r>
            <a:r>
              <a:rPr lang="sk-SK" sz="2400" dirty="0"/>
              <a:t>pripomienky záleží na type </a:t>
            </a:r>
            <a:r>
              <a:rPr lang="sk-SK" sz="2400" dirty="0" smtClean="0"/>
              <a:t>pripomienky:</a:t>
            </a:r>
          </a:p>
          <a:p>
            <a:pPr lvl="2" algn="just"/>
            <a:r>
              <a:rPr lang="sk-SK" sz="2000" b="1" dirty="0" smtClean="0"/>
              <a:t>objektívne </a:t>
            </a:r>
            <a:r>
              <a:rPr lang="sk-SK" sz="2000" dirty="0"/>
              <a:t>pripomienky </a:t>
            </a:r>
            <a:r>
              <a:rPr lang="sk-SK" sz="2000" dirty="0" err="1"/>
              <a:t>poukazujúce</a:t>
            </a:r>
            <a:r>
              <a:rPr lang="sk-SK" sz="2000" dirty="0"/>
              <a:t> na nespochybniteľné nedostatky práce nie </a:t>
            </a:r>
            <a:r>
              <a:rPr lang="sk-SK" sz="2000" dirty="0" smtClean="0"/>
              <a:t>je z </a:t>
            </a:r>
            <a:r>
              <a:rPr lang="sk-SK" sz="2000" dirty="0"/>
              <a:t>podstaty veci možné </a:t>
            </a:r>
            <a:r>
              <a:rPr lang="sk-SK" sz="2000" dirty="0" smtClean="0"/>
              <a:t>odmietnuť – poskytnite </a:t>
            </a:r>
            <a:r>
              <a:rPr lang="sk-SK" sz="2000" dirty="0"/>
              <a:t>komisii svoje zhodnotenie </a:t>
            </a:r>
            <a:r>
              <a:rPr lang="sk-SK" sz="2000" dirty="0" smtClean="0"/>
              <a:t>závažnosti nedostatku </a:t>
            </a:r>
            <a:r>
              <a:rPr lang="sk-SK" sz="2000" dirty="0"/>
              <a:t>a ukážte, ako by ste ho </a:t>
            </a:r>
            <a:r>
              <a:rPr lang="sk-SK" sz="2000" dirty="0" smtClean="0"/>
              <a:t>odstránili (pokiaľ </a:t>
            </a:r>
            <a:r>
              <a:rPr lang="sk-SK" sz="2000" dirty="0"/>
              <a:t>je nedostatok zásadného </a:t>
            </a:r>
            <a:r>
              <a:rPr lang="sk-SK" sz="2000" dirty="0" smtClean="0"/>
              <a:t>charakteru pre </a:t>
            </a:r>
            <a:r>
              <a:rPr lang="sk-SK" sz="2000" dirty="0"/>
              <a:t>obhájenie práce, urobte maximum pre to, aby ste ho odstránili pred </a:t>
            </a:r>
            <a:r>
              <a:rPr lang="sk-SK" sz="2000" dirty="0" smtClean="0"/>
              <a:t>obhajobou)</a:t>
            </a:r>
            <a:endParaRPr lang="sk-SK" sz="2000" dirty="0"/>
          </a:p>
          <a:p>
            <a:pPr lvl="2" algn="just"/>
            <a:r>
              <a:rPr lang="sk-SK" sz="2000" b="1" dirty="0" smtClean="0"/>
              <a:t>subjektívne </a:t>
            </a:r>
            <a:r>
              <a:rPr lang="sk-SK" sz="2000" dirty="0"/>
              <a:t>pripomienky </a:t>
            </a:r>
            <a:r>
              <a:rPr lang="sk-SK" sz="2000" dirty="0" err="1"/>
              <a:t>poukazujúce</a:t>
            </a:r>
            <a:r>
              <a:rPr lang="sk-SK" sz="2000" dirty="0"/>
              <a:t> na relatívne nedostatky práce je možné z </a:t>
            </a:r>
            <a:r>
              <a:rPr lang="sk-SK" sz="2000" dirty="0" smtClean="0"/>
              <a:t>podstaty veci </a:t>
            </a:r>
            <a:r>
              <a:rPr lang="sk-SK" sz="2000" dirty="0"/>
              <a:t>odmietnuť s poukázaním na ich </a:t>
            </a:r>
            <a:r>
              <a:rPr lang="sk-SK" sz="2000" dirty="0" smtClean="0"/>
              <a:t>subjektivitu – obmedzte </a:t>
            </a:r>
            <a:r>
              <a:rPr lang="sk-SK" sz="2000" dirty="0"/>
              <a:t>sa </a:t>
            </a:r>
            <a:r>
              <a:rPr lang="sk-SK" sz="2000" dirty="0" smtClean="0"/>
              <a:t>však na </a:t>
            </a:r>
            <a:r>
              <a:rPr lang="sk-SK" sz="2000" dirty="0"/>
              <a:t>faktické </a:t>
            </a:r>
            <a:r>
              <a:rPr lang="sk-SK" sz="2000" dirty="0" smtClean="0"/>
              <a:t>zdôvodnenie vášho </a:t>
            </a:r>
            <a:r>
              <a:rPr lang="sk-SK" sz="2000" dirty="0"/>
              <a:t>odmietnutia pripomienky, nehádajte sa, </a:t>
            </a:r>
            <a:r>
              <a:rPr lang="sk-SK" sz="2000" dirty="0" smtClean="0"/>
              <a:t>pokiaľ </a:t>
            </a:r>
            <a:r>
              <a:rPr lang="sk-SK" sz="2000" dirty="0"/>
              <a:t>pripomienka nie je úplne scestná, je pravdepodobne lepšie ju prijať </a:t>
            </a:r>
            <a:r>
              <a:rPr lang="sk-SK" sz="2000" dirty="0" smtClean="0"/>
              <a:t>a postupovať </a:t>
            </a:r>
            <a:r>
              <a:rPr lang="sk-SK" sz="2000" dirty="0"/>
              <a:t>podobne ako v predchádzajúcom </a:t>
            </a:r>
            <a:r>
              <a:rPr lang="sk-SK" sz="2000" dirty="0" smtClean="0"/>
              <a:t>prípade</a:t>
            </a:r>
            <a:endParaRPr lang="sk-SK" sz="2000" dirty="0"/>
          </a:p>
          <a:p>
            <a:pPr lvl="2" algn="just"/>
            <a:r>
              <a:rPr lang="sk-SK" sz="2000" dirty="0"/>
              <a:t>k</a:t>
            </a:r>
            <a:r>
              <a:rPr lang="sk-SK" sz="2000" dirty="0" smtClean="0"/>
              <a:t> </a:t>
            </a:r>
            <a:r>
              <a:rPr lang="sk-SK" sz="2000" b="1" dirty="0"/>
              <a:t>formálnym </a:t>
            </a:r>
            <a:r>
              <a:rPr lang="sk-SK" sz="2000" dirty="0"/>
              <a:t>pripomienkam </a:t>
            </a:r>
            <a:r>
              <a:rPr lang="sk-SK" sz="2000" dirty="0" err="1"/>
              <a:t>poukazujúcim</a:t>
            </a:r>
            <a:r>
              <a:rPr lang="sk-SK" sz="2000" dirty="0"/>
              <a:t> na povrchné nedostatky práce je </a:t>
            </a:r>
            <a:r>
              <a:rPr lang="sk-SK" sz="2000" dirty="0" smtClean="0"/>
              <a:t>zrejme najlepšie </a:t>
            </a:r>
            <a:r>
              <a:rPr lang="sk-SK" sz="2000" dirty="0"/>
              <a:t>sa </a:t>
            </a:r>
            <a:r>
              <a:rPr lang="sk-SK" sz="2000" dirty="0" smtClean="0"/>
              <a:t>nevyjadrovať – komisia </a:t>
            </a:r>
            <a:r>
              <a:rPr lang="sk-SK" sz="2000" dirty="0"/>
              <a:t>pravdepodobne vyžaduje formálnu </a:t>
            </a:r>
            <a:r>
              <a:rPr lang="sk-SK" sz="2000" dirty="0" smtClean="0"/>
              <a:t>kultúru i </a:t>
            </a:r>
            <a:r>
              <a:rPr lang="sk-SK" sz="2000" dirty="0"/>
              <a:t>podstatnú kvalitu a zásadný nedostatok jedného nie je možné zachrániť </a:t>
            </a:r>
            <a:r>
              <a:rPr lang="sk-SK" sz="2000" dirty="0" smtClean="0"/>
              <a:t>nadbytkom druhého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27003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24744"/>
            <a:ext cx="10972800" cy="1066800"/>
          </a:xfrm>
        </p:spPr>
        <p:txBody>
          <a:bodyPr>
            <a:normAutofit/>
          </a:bodyPr>
          <a:lstStyle/>
          <a:p>
            <a:r>
              <a:rPr lang="sk-SK" b="1" dirty="0"/>
              <a:t>Odborná rozprava k záverečnej práci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fontAlgn="base"/>
            <a:r>
              <a:rPr lang="sk-SK" sz="2400" dirty="0"/>
              <a:t>v odbornej rozprave </a:t>
            </a:r>
            <a:r>
              <a:rPr lang="sk-SK" sz="2400" dirty="0" smtClean="0"/>
              <a:t>vám </a:t>
            </a:r>
            <a:r>
              <a:rPr lang="sk-SK" sz="2400" dirty="0"/>
              <a:t>môžu klásť otázky súvisiace s témou/zameraním vašej práce všetci členovia štátnicovej komisie</a:t>
            </a:r>
          </a:p>
          <a:p>
            <a:pPr lvl="0" algn="just" fontAlgn="base"/>
            <a:r>
              <a:rPr lang="sk-SK" sz="2400" dirty="0"/>
              <a:t>otázky môžu byť v teoretickej i praktickej rovine</a:t>
            </a:r>
          </a:p>
          <a:p>
            <a:pPr lvl="0" algn="just" fontAlgn="base"/>
            <a:r>
              <a:rPr lang="sk-SK" sz="2400" dirty="0"/>
              <a:t>cieľom rozpravy je diskusia o významných aspektoch diplomovej  práce, posúdenie/priblíženie/obhajoba prínosov, kritických miest, teoretických súvislostí a praktických dopadov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3958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Spôsob prezentovania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sk-SK" sz="2400" dirty="0"/>
              <a:t>nesnažte sa „povedať všetko“ – len to najdôležitejšie a najzaujímavejšie</a:t>
            </a:r>
          </a:p>
          <a:p>
            <a:pPr algn="just" fontAlgn="base"/>
            <a:r>
              <a:rPr lang="sk-SK" sz="2400" dirty="0"/>
              <a:t>snažte sa vysvetliť myšlienky čo najmenším počtom slov</a:t>
            </a:r>
          </a:p>
          <a:p>
            <a:pPr algn="just" fontAlgn="base"/>
            <a:r>
              <a:rPr lang="sk-SK" sz="2400" dirty="0"/>
              <a:t>hovorte o tom, čo máte zobrazené na snímke, nie o inom</a:t>
            </a:r>
          </a:p>
          <a:p>
            <a:pPr algn="just" fontAlgn="base"/>
            <a:r>
              <a:rPr lang="sk-SK" sz="2400" dirty="0"/>
              <a:t>používajte správnu terminológiu, nie </a:t>
            </a:r>
            <a:r>
              <a:rPr lang="sk-SK" sz="2400" dirty="0" smtClean="0"/>
              <a:t>žargón</a:t>
            </a:r>
          </a:p>
          <a:p>
            <a:pPr algn="just" fontAlgn="base"/>
            <a:r>
              <a:rPr lang="sk-SK" sz="2400" dirty="0"/>
              <a:t>snímky nečítajte – </a:t>
            </a:r>
            <a:r>
              <a:rPr lang="pl-PL" sz="2400" dirty="0"/>
              <a:t>premietate ich preto, aby ste ilustrovali, čo sa zle popisuje slovami a nie preto, aby ste docielili to, že komisia prestane počúvať a začne čítať</a:t>
            </a:r>
            <a:endParaRPr lang="sk-SK" sz="2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4990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Štýl rozprávania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fontAlgn="base"/>
            <a:r>
              <a:rPr lang="sk-SK" sz="2400" dirty="0"/>
              <a:t>hovorte pomaly, nahlas, zreteľne vyslovujte a artikulujte</a:t>
            </a:r>
          </a:p>
          <a:p>
            <a:pPr lvl="0" algn="just" fontAlgn="base"/>
            <a:r>
              <a:rPr lang="sk-SK" sz="2400" dirty="0"/>
              <a:t>nesnažte sa ušetriť čas rýchlym rozprávaním</a:t>
            </a:r>
          </a:p>
          <a:p>
            <a:pPr lvl="0" algn="just" fontAlgn="base"/>
            <a:r>
              <a:rPr lang="sk-SK" sz="2400" dirty="0"/>
              <a:t>používajte krátke jednoduché vety</a:t>
            </a:r>
          </a:p>
          <a:p>
            <a:pPr lvl="0" algn="just" fontAlgn="base"/>
            <a:r>
              <a:rPr lang="sk-SK" sz="2400" dirty="0"/>
              <a:t>robte prestávky na zdôraznenie</a:t>
            </a:r>
          </a:p>
          <a:p>
            <a:pPr lvl="0" algn="just" fontAlgn="base"/>
            <a:r>
              <a:rPr lang="sk-SK" sz="2400" dirty="0"/>
              <a:t>pozerajte sa na poslucháčov/komisiu, nie do zeme</a:t>
            </a:r>
          </a:p>
          <a:p>
            <a:pPr lvl="0" algn="just" fontAlgn="base"/>
            <a:r>
              <a:rPr lang="sk-SK" sz="2400" dirty="0"/>
              <a:t>neospravedlňujte sa</a:t>
            </a:r>
          </a:p>
          <a:p>
            <a:pPr lvl="0" algn="just" fontAlgn="base"/>
            <a:r>
              <a:rPr lang="sk-SK" sz="2400" dirty="0"/>
              <a:t>na konci sa poďakujte za pozornosť</a:t>
            </a:r>
          </a:p>
        </p:txBody>
      </p:sp>
    </p:spTree>
    <p:extLst>
      <p:ext uri="{BB962C8B-B14F-4D97-AF65-F5344CB8AC3E}">
        <p14:creationId xmlns:p14="http://schemas.microsoft.com/office/powerpoint/2010/main" val="2664367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Odporúčania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sk-SK" sz="2400" dirty="0"/>
              <a:t>prezentáciu si vopred vyskúšajte, najlepšie pred niekým/publikom</a:t>
            </a:r>
          </a:p>
          <a:p>
            <a:pPr algn="just" fontAlgn="base"/>
            <a:r>
              <a:rPr lang="sk-SK" sz="2400" dirty="0"/>
              <a:t>stopnite si čas</a:t>
            </a:r>
          </a:p>
          <a:p>
            <a:pPr algn="just" fontAlgn="base"/>
            <a:r>
              <a:rPr lang="sk-SK" sz="2400" dirty="0"/>
              <a:t>vypočujte si spätnú väzbu – dojmy poslucháčov, kritiku vnímajte ako snahu o vylepšenie</a:t>
            </a:r>
          </a:p>
          <a:p>
            <a:pPr algn="just" fontAlgn="base"/>
            <a:r>
              <a:rPr lang="sk-SK" sz="2400" dirty="0"/>
              <a:t>oblečenie nemá pútať viac pozornosti ako vaša prezentácia a rozprávanie</a:t>
            </a:r>
          </a:p>
          <a:p>
            <a:pPr algn="just" fontAlgn="base"/>
            <a:r>
              <a:rPr lang="sk-SK" sz="2400" dirty="0"/>
              <a:t>mali by ste pôsobiť pokojne, sebavedome, nie však mentorsky či povýšenecky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6165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3284985"/>
            <a:ext cx="11089232" cy="1362075"/>
          </a:xfrm>
        </p:spPr>
        <p:txBody>
          <a:bodyPr/>
          <a:lstStyle/>
          <a:p>
            <a:pPr algn="ctr"/>
            <a:r>
              <a:rPr lang="sk-SK" sz="4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Na záver Vám prajeme veľa úspechov pri príprave prezentácie záverečnej práce a jej obhajobe!</a:t>
            </a:r>
          </a:p>
        </p:txBody>
      </p:sp>
    </p:spTree>
    <p:extLst>
      <p:ext uri="{BB962C8B-B14F-4D97-AF65-F5344CB8AC3E}">
        <p14:creationId xmlns:p14="http://schemas.microsoft.com/office/powerpoint/2010/main" val="2769539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10972800" cy="1066800"/>
          </a:xfrm>
        </p:spPr>
        <p:txBody>
          <a:bodyPr>
            <a:normAutofit/>
          </a:bodyPr>
          <a:lstStyle/>
          <a:p>
            <a:r>
              <a:rPr lang="sk-SK" b="1" dirty="0"/>
              <a:t>Použité zdroje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09600" y="2060848"/>
            <a:ext cx="10972800" cy="4513688"/>
          </a:xfrm>
        </p:spPr>
        <p:txBody>
          <a:bodyPr>
            <a:normAutofit/>
          </a:bodyPr>
          <a:lstStyle/>
          <a:p>
            <a:pPr lvl="0" fontAlgn="base"/>
            <a:r>
              <a:rPr lang="sk-SK" sz="2400" dirty="0">
                <a:hlinkClick r:id="rId2"/>
              </a:rPr>
              <a:t>http://www.lib.tuke.sk/ZaverecnePrace.aspx</a:t>
            </a:r>
            <a:endParaRPr lang="sk-SK" sz="2400" dirty="0"/>
          </a:p>
          <a:p>
            <a:pPr lvl="0" fontAlgn="base"/>
            <a:endParaRPr lang="sk-SK" sz="2400" dirty="0"/>
          </a:p>
          <a:p>
            <a:pPr lvl="0" fontAlgn="base"/>
            <a:r>
              <a:rPr lang="sk-SK" sz="2400" dirty="0"/>
              <a:t>Mário </a:t>
            </a:r>
            <a:r>
              <a:rPr lang="sk-SK" sz="2400" dirty="0" err="1"/>
              <a:t>Ležovič</a:t>
            </a:r>
            <a:r>
              <a:rPr lang="sk-SK" sz="2400" dirty="0"/>
              <a:t>: Ako urobiť prezentáciu zo záverečnej práce, [online] dostupné na: </a:t>
            </a:r>
            <a:r>
              <a:rPr lang="sk-SK" sz="2400" u="sng" dirty="0">
                <a:hlinkClick r:id="rId3"/>
              </a:rPr>
              <a:t>https://www.google.sk/?gws_rd=ssl#q=m%C3%A1rio+le%C5%BEovi%C4%8D+ako+urobi%C5%A5+prezent%C3%A1ciu</a:t>
            </a:r>
            <a:endParaRPr lang="sk-SK" sz="2400" dirty="0"/>
          </a:p>
          <a:p>
            <a:pPr lvl="0" fontAlgn="base"/>
            <a:endParaRPr lang="sk-SK" sz="2400" dirty="0"/>
          </a:p>
          <a:p>
            <a:pPr lvl="0" fontAlgn="base"/>
            <a:r>
              <a:rPr lang="sk-SK" sz="2400" dirty="0"/>
              <a:t>Obhajoba záverečnej práce, [online] dostupné na: </a:t>
            </a:r>
            <a:r>
              <a:rPr lang="sk-SK" sz="2400" dirty="0">
                <a:hlinkClick r:id="rId4"/>
              </a:rPr>
              <a:t>http://ics.upjs.sk/~gursky/uploads/Sk/priebeh_obhaj oby.pdf</a:t>
            </a:r>
            <a:endParaRPr lang="sk-SK" sz="2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712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708920"/>
            <a:ext cx="10363200" cy="1362075"/>
          </a:xfrm>
        </p:spPr>
        <p:txBody>
          <a:bodyPr/>
          <a:lstStyle/>
          <a:p>
            <a:pPr algn="ctr"/>
            <a:r>
              <a:rPr lang="sk-SK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Štruktúra prezentácie </a:t>
            </a:r>
            <a:br>
              <a:rPr lang="sk-SK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sk-SK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záverečnej práce</a:t>
            </a:r>
          </a:p>
        </p:txBody>
      </p:sp>
    </p:spTree>
    <p:extLst>
      <p:ext uri="{BB962C8B-B14F-4D97-AF65-F5344CB8AC3E}">
        <p14:creationId xmlns:p14="http://schemas.microsoft.com/office/powerpoint/2010/main" val="36879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Odporúčaná štruktúra prezentácie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fontAlgn="base"/>
            <a:r>
              <a:rPr lang="sk-SK" sz="2400" dirty="0"/>
              <a:t>základné údaje (1 snímka)</a:t>
            </a:r>
          </a:p>
          <a:p>
            <a:pPr lvl="0" algn="just" fontAlgn="base"/>
            <a:r>
              <a:rPr lang="sk-SK" sz="2400" dirty="0"/>
              <a:t>úvod, motivácia, ciele práce  (1 snímka)</a:t>
            </a:r>
          </a:p>
          <a:p>
            <a:pPr lvl="0" algn="just" fontAlgn="base"/>
            <a:r>
              <a:rPr lang="sk-SK" sz="2400" dirty="0"/>
              <a:t>použité metódy (1 snímka)</a:t>
            </a:r>
          </a:p>
          <a:p>
            <a:pPr lvl="0" algn="just" fontAlgn="base"/>
            <a:r>
              <a:rPr lang="sk-SK" sz="2400" dirty="0"/>
              <a:t>teoretická časť (1 snímka)</a:t>
            </a:r>
          </a:p>
          <a:p>
            <a:pPr lvl="0" algn="just" fontAlgn="base"/>
            <a:r>
              <a:rPr lang="sk-SK" sz="2400" dirty="0"/>
              <a:t>stav riešenej problematiky (1 snímka)</a:t>
            </a:r>
          </a:p>
          <a:p>
            <a:pPr lvl="0" algn="just" fontAlgn="base"/>
            <a:r>
              <a:rPr lang="sk-SK" sz="2400" dirty="0"/>
              <a:t>vlastné výsledky, zistenia, hodnotenia (1 – 3 snímky)</a:t>
            </a:r>
          </a:p>
          <a:p>
            <a:pPr lvl="0" algn="just" fontAlgn="base"/>
            <a:r>
              <a:rPr lang="sk-SK" sz="2400" dirty="0"/>
              <a:t>závery, prínos/y (1 – 2 snímky)</a:t>
            </a:r>
          </a:p>
          <a:p>
            <a:pPr lvl="0" algn="just" fontAlgn="base"/>
            <a:r>
              <a:rPr lang="sk-SK" sz="2400" dirty="0"/>
              <a:t>návrhy a odporúčania pre prax (1 – 2 snímky)</a:t>
            </a:r>
          </a:p>
          <a:p>
            <a:pPr lvl="0" algn="just" fontAlgn="base"/>
            <a:r>
              <a:rPr lang="sk-SK" sz="2400" dirty="0"/>
              <a:t>diskusia k posudkom (1 snímka)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908720"/>
            <a:ext cx="11017224" cy="1066800"/>
          </a:xfrm>
        </p:spPr>
        <p:txBody>
          <a:bodyPr>
            <a:normAutofit/>
          </a:bodyPr>
          <a:lstStyle/>
          <a:p>
            <a:r>
              <a:rPr lang="sk-SK" b="1" dirty="0"/>
              <a:t>Štruktúra</a:t>
            </a:r>
            <a:r>
              <a:rPr lang="sk-SK" sz="3600" b="1" dirty="0"/>
              <a:t> </a:t>
            </a:r>
            <a:r>
              <a:rPr lang="sk-SK" b="1" dirty="0"/>
              <a:t>prezentácie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3392" y="1975520"/>
            <a:ext cx="11017224" cy="4693840"/>
          </a:xfrm>
        </p:spPr>
        <p:txBody>
          <a:bodyPr>
            <a:noAutofit/>
          </a:bodyPr>
          <a:lstStyle/>
          <a:p>
            <a:pPr marL="624078" indent="-514350" fontAlgn="base">
              <a:buFont typeface="+mj-lt"/>
              <a:buAutoNum type="arabicPeriod"/>
            </a:pPr>
            <a:r>
              <a:rPr lang="sk-SK" sz="2400" b="1" dirty="0"/>
              <a:t>Základné údaje (kto, čo, kde)</a:t>
            </a:r>
          </a:p>
          <a:p>
            <a:pPr lvl="2" fontAlgn="base"/>
            <a:r>
              <a:rPr lang="sk-SK" dirty="0"/>
              <a:t>názov práce, autor, školiteľ, konzultant (ak bol), školiace pracovisko</a:t>
            </a:r>
          </a:p>
          <a:p>
            <a:pPr lvl="2" fontAlgn="base"/>
            <a:endParaRPr lang="sk-SK" sz="800" dirty="0"/>
          </a:p>
          <a:p>
            <a:pPr marL="624078" indent="-514350" fontAlgn="base">
              <a:spcBef>
                <a:spcPts val="0"/>
              </a:spcBef>
              <a:buFont typeface="+mj-lt"/>
              <a:buAutoNum type="arabicPeriod"/>
            </a:pPr>
            <a:r>
              <a:rPr lang="sk-SK" sz="2400" b="1" dirty="0"/>
              <a:t>Úvod (prečo) </a:t>
            </a:r>
          </a:p>
          <a:p>
            <a:pPr lvl="2" fontAlgn="base"/>
            <a:r>
              <a:rPr lang="sk-SK" dirty="0"/>
              <a:t>uviesť prečo ste si oblasť/tému problematiky vybrali, vašu motiváciu</a:t>
            </a:r>
          </a:p>
          <a:p>
            <a:pPr lvl="2" fontAlgn="base"/>
            <a:r>
              <a:rPr lang="sk-SK" dirty="0"/>
              <a:t>jednou, dvoma vetami opísať význam riešenej problematiky</a:t>
            </a:r>
          </a:p>
          <a:p>
            <a:pPr lvl="2" fontAlgn="base"/>
            <a:endParaRPr lang="sk-SK" sz="800" dirty="0"/>
          </a:p>
          <a:p>
            <a:pPr marL="624078" indent="-514350" fontAlgn="base">
              <a:buFont typeface="+mj-lt"/>
              <a:buAutoNum type="arabicPeriod"/>
            </a:pPr>
            <a:r>
              <a:rPr lang="sk-SK" sz="2400" b="1" dirty="0"/>
              <a:t>Ciele práce (čo) </a:t>
            </a:r>
          </a:p>
          <a:p>
            <a:pPr lvl="2" fontAlgn="base"/>
            <a:r>
              <a:rPr lang="sk-SK" dirty="0" smtClean="0"/>
              <a:t>stručne vyjadruje hlavný dôvod vykonania a prezentovania práce</a:t>
            </a:r>
          </a:p>
          <a:p>
            <a:pPr lvl="2" fontAlgn="base"/>
            <a:r>
              <a:rPr lang="sk-SK" dirty="0" smtClean="0"/>
              <a:t>uviesť </a:t>
            </a:r>
            <a:r>
              <a:rPr lang="sk-SK" dirty="0"/>
              <a:t>zo zadania, čiastkové ciele, hypotézy</a:t>
            </a:r>
          </a:p>
          <a:p>
            <a:pPr lvl="2" fontAlgn="base"/>
            <a:r>
              <a:rPr lang="sk-SK" dirty="0"/>
              <a:t>vysvetliť riešený problém</a:t>
            </a:r>
          </a:p>
          <a:p>
            <a:pPr lvl="2" fontAlgn="base"/>
            <a:r>
              <a:rPr lang="sk-SK" dirty="0"/>
              <a:t>od cieľa sa odvíja metodika, výsledky aj závery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970856"/>
            <a:ext cx="11089232" cy="1066800"/>
          </a:xfrm>
        </p:spPr>
        <p:txBody>
          <a:bodyPr>
            <a:normAutofit/>
          </a:bodyPr>
          <a:lstStyle/>
          <a:p>
            <a:r>
              <a:rPr lang="sk-SK" b="1" dirty="0"/>
              <a:t>Štruktúra prezentácie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3392" y="2047528"/>
            <a:ext cx="11089232" cy="4549824"/>
          </a:xfrm>
        </p:spPr>
        <p:txBody>
          <a:bodyPr>
            <a:normAutofit/>
          </a:bodyPr>
          <a:lstStyle/>
          <a:p>
            <a:pPr marL="624078" indent="-514350" fontAlgn="base">
              <a:buFont typeface="+mj-lt"/>
              <a:buAutoNum type="arabicPeriod" startAt="4"/>
            </a:pPr>
            <a:r>
              <a:rPr lang="sk-SK" sz="2400" b="1" dirty="0"/>
              <a:t>Metódy (ako) </a:t>
            </a:r>
          </a:p>
          <a:p>
            <a:pPr lvl="2" fontAlgn="base"/>
            <a:r>
              <a:rPr lang="sk-SK" dirty="0"/>
              <a:t>opíšte použité metódy, ktorými ste sa snažili naplniť ciele, overiť platnosť hypotéz </a:t>
            </a:r>
          </a:p>
          <a:p>
            <a:pPr lvl="2" fontAlgn="base"/>
            <a:r>
              <a:rPr lang="sk-SK" dirty="0"/>
              <a:t>charakterizujte súbor/y, vzorku/y, subjekt/y, s ktorými ste pracovali</a:t>
            </a:r>
          </a:p>
          <a:p>
            <a:pPr lvl="2" fontAlgn="base"/>
            <a:r>
              <a:rPr lang="sk-SK" dirty="0"/>
              <a:t>pokúste sa presvedčiť komisiu, že ste k riešeniu pristupovali systematicky, kvalifikovane, vedecky</a:t>
            </a:r>
          </a:p>
          <a:p>
            <a:pPr lvl="2" fontAlgn="base"/>
            <a:endParaRPr lang="sk-SK" sz="800" dirty="0"/>
          </a:p>
          <a:p>
            <a:pPr marL="624078" indent="-514350" fontAlgn="base">
              <a:buFont typeface="+mj-lt"/>
              <a:buAutoNum type="arabicPeriod" startAt="4"/>
            </a:pPr>
            <a:r>
              <a:rPr lang="sk-SK" sz="2400" b="1" dirty="0"/>
              <a:t>Teoretická časť (vymedzenia základných pojmov) </a:t>
            </a:r>
          </a:p>
          <a:p>
            <a:pPr lvl="2" fontAlgn="base"/>
            <a:r>
              <a:rPr lang="sk-SK" dirty="0"/>
              <a:t>opíšte ako sú najdôležitejšie pojmy práce definované v odbornej literatúre</a:t>
            </a:r>
          </a:p>
          <a:p>
            <a:pPr lvl="2" fontAlgn="base"/>
            <a:r>
              <a:rPr lang="sk-SK" dirty="0"/>
              <a:t>vysvetlite ich význam, delenie, prepojenia a súvis s riešenou témou</a:t>
            </a:r>
          </a:p>
          <a:p>
            <a:pPr lvl="0" fontAlgn="base"/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778024"/>
            <a:ext cx="11089232" cy="1066800"/>
          </a:xfrm>
        </p:spPr>
        <p:txBody>
          <a:bodyPr>
            <a:normAutofit/>
          </a:bodyPr>
          <a:lstStyle/>
          <a:p>
            <a:r>
              <a:rPr lang="sk-SK" b="1" dirty="0"/>
              <a:t>Štruktúra prezentácie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3392" y="1844824"/>
            <a:ext cx="11089232" cy="4824536"/>
          </a:xfrm>
        </p:spPr>
        <p:txBody>
          <a:bodyPr>
            <a:normAutofit/>
          </a:bodyPr>
          <a:lstStyle/>
          <a:p>
            <a:pPr marL="624078" lvl="0" indent="-514350" fontAlgn="base">
              <a:buFont typeface="+mj-lt"/>
              <a:buAutoNum type="arabicPeriod" startAt="6"/>
            </a:pPr>
            <a:r>
              <a:rPr lang="sk-SK" sz="2400" b="1" dirty="0"/>
              <a:t>Stav riešenej problematiky (čo píšu iní) </a:t>
            </a:r>
          </a:p>
          <a:p>
            <a:pPr lvl="2" fontAlgn="base"/>
            <a:r>
              <a:rPr lang="sk-SK" dirty="0"/>
              <a:t>stručné oboznámenie so súčasným stavom riešenej problematiky</a:t>
            </a:r>
          </a:p>
          <a:p>
            <a:pPr lvl="2" fontAlgn="base"/>
            <a:endParaRPr lang="sk-SK" sz="800" dirty="0"/>
          </a:p>
          <a:p>
            <a:pPr marL="624078" indent="-514350" fontAlgn="base">
              <a:buFont typeface="+mj-lt"/>
              <a:buAutoNum type="arabicPeriod" startAt="6"/>
            </a:pPr>
            <a:r>
              <a:rPr lang="sk-SK" sz="2400" b="1" dirty="0"/>
              <a:t>Výsledky, zistenia, hodnotenie (čo, koľko, prečo, ako) </a:t>
            </a:r>
          </a:p>
          <a:p>
            <a:pPr lvl="2"/>
            <a:r>
              <a:rPr lang="sk-SK" dirty="0"/>
              <a:t>zdôraznite podstatné výsledky a </a:t>
            </a:r>
            <a:r>
              <a:rPr lang="sk-SK" dirty="0" smtClean="0"/>
              <a:t>zistenia</a:t>
            </a:r>
          </a:p>
          <a:p>
            <a:pPr lvl="2"/>
            <a:r>
              <a:rPr lang="sk-SK" dirty="0" smtClean="0"/>
              <a:t>konkrétne najdôležitejšie čísla – absolútne aj relatívne vzhľadom k cieľu práce, 1</a:t>
            </a:r>
            <a:r>
              <a:rPr lang="sk-SK" dirty="0"/>
              <a:t> </a:t>
            </a:r>
            <a:r>
              <a:rPr lang="sk-SK" dirty="0" smtClean="0"/>
              <a:t>– 2 grafy resp. tabuľky</a:t>
            </a:r>
          </a:p>
          <a:p>
            <a:pPr lvl="2"/>
            <a:r>
              <a:rPr lang="sk-SK" dirty="0"/>
              <a:t>š</a:t>
            </a:r>
            <a:r>
              <a:rPr lang="sk-SK" dirty="0" smtClean="0"/>
              <a:t>tatistická významnosť</a:t>
            </a:r>
            <a:endParaRPr lang="sk-SK" dirty="0"/>
          </a:p>
          <a:p>
            <a:pPr lvl="2"/>
            <a:r>
              <a:rPr lang="sk-SK" dirty="0"/>
              <a:t>porovnajte vlastné výsledky s literatúrou, predchádzajúcimi sledovaniami, inými vzorkami</a:t>
            </a:r>
          </a:p>
          <a:p>
            <a:pPr lvl="2"/>
            <a:r>
              <a:rPr lang="sk-SK" dirty="0"/>
              <a:t>objasnite alebo predpokladajte príčiny dôležitých zistení</a:t>
            </a:r>
          </a:p>
          <a:p>
            <a:pPr lvl="2"/>
            <a:endParaRPr lang="sk-SK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836712"/>
            <a:ext cx="10972800" cy="792088"/>
          </a:xfrm>
        </p:spPr>
        <p:txBody>
          <a:bodyPr>
            <a:normAutofit/>
          </a:bodyPr>
          <a:lstStyle/>
          <a:p>
            <a:r>
              <a:rPr lang="sk-SK" b="1" dirty="0"/>
              <a:t>Štruktúra prezentácie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772816"/>
            <a:ext cx="10972800" cy="5085184"/>
          </a:xfrm>
        </p:spPr>
        <p:txBody>
          <a:bodyPr>
            <a:normAutofit/>
          </a:bodyPr>
          <a:lstStyle/>
          <a:p>
            <a:pPr marL="624078" lvl="0" indent="-514350" fontAlgn="base">
              <a:buFont typeface="+mj-lt"/>
              <a:buAutoNum type="arabicPeriod" startAt="8"/>
            </a:pPr>
            <a:r>
              <a:rPr lang="sk-SK" sz="2400" b="1" dirty="0"/>
              <a:t>Závery</a:t>
            </a:r>
          </a:p>
          <a:p>
            <a:pPr lvl="2"/>
            <a:r>
              <a:rPr lang="sk-SK" dirty="0"/>
              <a:t>splnenie/nesplnenie cieľov, potvrdenie/nepotvrdenie </a:t>
            </a:r>
            <a:r>
              <a:rPr lang="sk-SK" dirty="0" err="1" smtClean="0"/>
              <a:t>hypotézvýznam</a:t>
            </a:r>
            <a:r>
              <a:rPr lang="sk-SK" dirty="0" smtClean="0"/>
              <a:t> </a:t>
            </a:r>
            <a:r>
              <a:rPr lang="sk-SK" dirty="0"/>
              <a:t>a využitie vlastných </a:t>
            </a:r>
            <a:r>
              <a:rPr lang="sk-SK" dirty="0" smtClean="0"/>
              <a:t>výsledkov </a:t>
            </a:r>
          </a:p>
          <a:p>
            <a:pPr lvl="2"/>
            <a:r>
              <a:rPr lang="sk-SK" dirty="0" err="1" smtClean="0"/>
              <a:t>predikujte</a:t>
            </a:r>
            <a:r>
              <a:rPr lang="sk-SK" dirty="0" smtClean="0"/>
              <a:t> </a:t>
            </a:r>
            <a:r>
              <a:rPr lang="sk-SK" dirty="0"/>
              <a:t>možnosti ďalšieho vývoja/využitia vašich výsledkov</a:t>
            </a:r>
          </a:p>
          <a:p>
            <a:endParaRPr lang="sk-SK" sz="800" dirty="0"/>
          </a:p>
          <a:p>
            <a:pPr marL="624078" indent="-514350" fontAlgn="base">
              <a:buFont typeface="+mj-lt"/>
              <a:buAutoNum type="arabicPeriod" startAt="9"/>
            </a:pPr>
            <a:r>
              <a:rPr lang="sk-SK" sz="2400" b="1" dirty="0" smtClean="0"/>
              <a:t>Diskusia </a:t>
            </a:r>
            <a:r>
              <a:rPr lang="sk-SK" sz="2400" b="1" dirty="0"/>
              <a:t>k posudkom</a:t>
            </a:r>
          </a:p>
          <a:p>
            <a:pPr lvl="2"/>
            <a:r>
              <a:rPr lang="sk-SK" dirty="0"/>
              <a:t>na konci prezentácie, za snímkou „Ďakujem za pozornosť“, si pripravte podklady pre odpovede na otázky oponenta/školiteľa</a:t>
            </a:r>
          </a:p>
          <a:p>
            <a:pPr lvl="2"/>
            <a:r>
              <a:rPr lang="sk-SK" dirty="0"/>
              <a:t>odpovedajte až po vyzvaní </a:t>
            </a:r>
            <a:r>
              <a:rPr lang="sk-SK" dirty="0" smtClean="0"/>
              <a:t>komisie, odpovedajte stručne, nie ďalšou prednáškou</a:t>
            </a:r>
            <a:endParaRPr lang="sk-SK" dirty="0"/>
          </a:p>
          <a:p>
            <a:pPr lvl="2"/>
            <a:r>
              <a:rPr lang="sk-SK" dirty="0" smtClean="0"/>
              <a:t>poďakujte </a:t>
            </a:r>
            <a:r>
              <a:rPr lang="sk-SK" dirty="0"/>
              <a:t>sa za pripomienky, berte ich ako návrhy na </a:t>
            </a:r>
            <a:r>
              <a:rPr lang="sk-SK" dirty="0" smtClean="0"/>
              <a:t>vylepšenie </a:t>
            </a:r>
            <a:r>
              <a:rPr lang="sk-SK" dirty="0"/>
              <a:t>nie </a:t>
            </a:r>
            <a:r>
              <a:rPr lang="sk-SK" dirty="0" smtClean="0"/>
              <a:t>kritiku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1424" y="2780928"/>
            <a:ext cx="10363200" cy="1362075"/>
          </a:xfrm>
        </p:spPr>
        <p:txBody>
          <a:bodyPr/>
          <a:lstStyle/>
          <a:p>
            <a:pPr algn="ctr"/>
            <a:r>
              <a:rPr lang="sk-SK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Príprava prezentácie záverečnej práce</a:t>
            </a:r>
          </a:p>
        </p:txBody>
      </p:sp>
    </p:spTree>
    <p:extLst>
      <p:ext uri="{BB962C8B-B14F-4D97-AF65-F5344CB8AC3E}">
        <p14:creationId xmlns:p14="http://schemas.microsoft.com/office/powerpoint/2010/main" val="204781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361</TotalTime>
  <Words>1328</Words>
  <Application>Microsoft Office PowerPoint</Application>
  <PresentationFormat>Širokouhlá</PresentationFormat>
  <Paragraphs>172</Paragraphs>
  <Slides>26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3" baseType="lpstr">
      <vt:lpstr>Arial</vt:lpstr>
      <vt:lpstr>Georgia</vt:lpstr>
      <vt:lpstr>Times New Roman</vt:lpstr>
      <vt:lpstr>Trebuchet MS</vt:lpstr>
      <vt:lpstr>Wingdings</vt:lpstr>
      <vt:lpstr>Wingdings 2</vt:lpstr>
      <vt:lpstr>Mestský</vt:lpstr>
      <vt:lpstr>OBHAJOBA A PREZENTÁCIA ZÁVEREČNEJ PRÁCE</vt:lpstr>
      <vt:lpstr>Cieľ prezentácie</vt:lpstr>
      <vt:lpstr>Štruktúra prezentácie  záverečnej práce</vt:lpstr>
      <vt:lpstr>Odporúčaná štruktúra prezentácie</vt:lpstr>
      <vt:lpstr>Štruktúra prezentácie</vt:lpstr>
      <vt:lpstr>Štruktúra prezentácie</vt:lpstr>
      <vt:lpstr>Štruktúra prezentácie</vt:lpstr>
      <vt:lpstr>Štruktúra prezentácie</vt:lpstr>
      <vt:lpstr>Príprava prezentácie záverečnej práce</vt:lpstr>
      <vt:lpstr>Rozsah prezentácie</vt:lpstr>
      <vt:lpstr>Prezentácia práce má byť</vt:lpstr>
      <vt:lpstr>Formálna stránka prezentácie</vt:lpstr>
      <vt:lpstr>Formálna stránka prezentácie</vt:lpstr>
      <vt:lpstr>Tabuľky a grafy</vt:lpstr>
      <vt:lpstr>Tabuľky a grafy</vt:lpstr>
      <vt:lpstr>Písmo</vt:lpstr>
      <vt:lpstr>Obhajoba záverečnej práce</vt:lpstr>
      <vt:lpstr>Obhajoba záverečnej práce</vt:lpstr>
      <vt:lpstr>Postup pri obhajobe záverečnej práce</vt:lpstr>
      <vt:lpstr>Reakcia na pripomienky k záverečnej práci</vt:lpstr>
      <vt:lpstr>Odborná rozprava k záverečnej práci</vt:lpstr>
      <vt:lpstr>Spôsob prezentovania</vt:lpstr>
      <vt:lpstr>Štýl rozprávania</vt:lpstr>
      <vt:lpstr>Odporúčania</vt:lpstr>
      <vt:lpstr>Na záver Vám prajeme veľa úspechov pri príprave prezentácie záverečnej práce a jej obhajobe!</vt:lpstr>
      <vt:lpstr>Použité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michaela.paulikova</dc:creator>
  <cp:lastModifiedBy>Bozikova Renata</cp:lastModifiedBy>
  <cp:revision>32</cp:revision>
  <dcterms:created xsi:type="dcterms:W3CDTF">2019-08-17T21:06:26Z</dcterms:created>
  <dcterms:modified xsi:type="dcterms:W3CDTF">2019-08-27T12:20:17Z</dcterms:modified>
</cp:coreProperties>
</file>